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Lst>
  <p:notesMasterIdLst>
    <p:notesMasterId r:id="rId10"/>
  </p:notesMasterIdLst>
  <p:handoutMasterIdLst>
    <p:handoutMasterId r:id="rId11"/>
  </p:handoutMasterIdLst>
  <p:sldIdLst>
    <p:sldId id="268" r:id="rId5"/>
    <p:sldId id="269" r:id="rId6"/>
    <p:sldId id="270" r:id="rId7"/>
    <p:sldId id="271" r:id="rId8"/>
    <p:sldId id="261" r:id="rId9"/>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2F2F2"/>
    <a:srgbClr val="FFFF66"/>
    <a:srgbClr val="FFC000"/>
    <a:srgbClr val="CCECFF"/>
    <a:srgbClr val="99CCFF"/>
    <a:srgbClr val="CCFF99"/>
    <a:srgbClr val="95BACD"/>
    <a:srgbClr val="128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2" autoAdjust="0"/>
    <p:restoredTop sz="97140" autoAdjust="0"/>
  </p:normalViewPr>
  <p:slideViewPr>
    <p:cSldViewPr snapToGrid="0">
      <p:cViewPr>
        <p:scale>
          <a:sx n="66" d="100"/>
          <a:sy n="66" d="100"/>
        </p:scale>
        <p:origin x="-732" y="-624"/>
      </p:cViewPr>
      <p:guideLst>
        <p:guide orient="horz"/>
        <p:guide pos="686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7/1/2016</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7/1/2016</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For explaining</a:t>
            </a:r>
            <a:r>
              <a:rPr lang="en-US" sz="1200" b="0" kern="1200" baseline="0" dirty="0" smtClean="0">
                <a:solidFill>
                  <a:schemeClr val="tx1"/>
                </a:solidFill>
                <a:effectLst/>
                <a:latin typeface="+mn-lt"/>
                <a:ea typeface="+mn-ea"/>
                <a:cs typeface="+mn-cs"/>
              </a:rPr>
              <a:t> the software for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l</a:t>
            </a:r>
            <a:r>
              <a:rPr lang="en-US" sz="1200" b="0" kern="1200" dirty="0" smtClean="0">
                <a:solidFill>
                  <a:schemeClr val="tx1"/>
                </a:solidFill>
                <a:effectLst/>
                <a:latin typeface="+mn-lt"/>
                <a:ea typeface="+mn-ea"/>
                <a:cs typeface="+mn-cs"/>
              </a:rPr>
              <a:t>et</a:t>
            </a:r>
            <a:r>
              <a:rPr lang="en-US" sz="1200" b="0" kern="1200" baseline="0" dirty="0" smtClean="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A </a:t>
            </a:r>
            <a:r>
              <a:rPr lang="en-US" sz="1200" b="0" kern="1200" dirty="0" err="1" smtClean="0">
                <a:solidFill>
                  <a:schemeClr val="tx1"/>
                </a:solidFill>
                <a:effectLst/>
                <a:latin typeface="+mn-lt"/>
                <a:ea typeface="+mn-ea"/>
                <a:cs typeface="+mn-cs"/>
              </a:rPr>
              <a:t>TrustZone</a:t>
            </a:r>
            <a:r>
              <a:rPr lang="en-US" sz="1200" b="0" kern="1200" dirty="0" smtClean="0">
                <a:solidFill>
                  <a:schemeClr val="tx1"/>
                </a:solidFill>
                <a:effectLst/>
                <a:latin typeface="+mn-lt"/>
                <a:ea typeface="+mn-ea"/>
                <a:cs typeface="+mn-cs"/>
              </a:rPr>
              <a:t>-M enabled microcontroller</a:t>
            </a:r>
            <a:r>
              <a:rPr lang="en-US" sz="1200" b="0" kern="1200" baseline="0" dirty="0" smtClean="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smtClean="0">
                <a:solidFill>
                  <a:schemeClr val="tx1"/>
                </a:solidFill>
                <a:effectLst/>
                <a:latin typeface="+mn-lt"/>
                <a:ea typeface="+mn-ea"/>
                <a:cs typeface="+mn-cs"/>
              </a:rPr>
              <a:t>SecureGate</a:t>
            </a:r>
            <a:r>
              <a:rPr lang="en-US" sz="1200" b="0" kern="1200" baseline="0" dirty="0" smtClean="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a:t>
            </a:r>
            <a:r>
              <a:rPr lang="en-US" sz="1200" b="0" kern="1200" baseline="0" dirty="0" err="1" smtClean="0">
                <a:solidFill>
                  <a:schemeClr val="tx1"/>
                </a:solidFill>
                <a:effectLst/>
                <a:latin typeface="+mn-lt"/>
                <a:ea typeface="+mn-ea"/>
                <a:cs typeface="+mn-cs"/>
              </a:rPr>
              <a:t>SysTick</a:t>
            </a:r>
            <a:r>
              <a:rPr lang="en-US" sz="1200" b="0" kern="1200" baseline="0" dirty="0" smtClean="0">
                <a:solidFill>
                  <a:schemeClr val="tx1"/>
                </a:solidFill>
                <a:effectLst/>
                <a:latin typeface="+mn-lt"/>
                <a:ea typeface="+mn-ea"/>
                <a:cs typeface="+mn-cs"/>
              </a:rPr>
              <a:t>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A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smtClean="0"/>
              <a:t>Click to edit Master title style</a:t>
            </a:r>
            <a:endParaRPr lang="en-GB" noProof="0" dirty="0"/>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Tree>
    <p:extLst>
      <p:ext uri="{BB962C8B-B14F-4D97-AF65-F5344CB8AC3E}">
        <p14:creationId xmlns:p14="http://schemas.microsoft.com/office/powerpoint/2010/main" val="159981933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smtClean="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smtClean="0"/>
              <a:t>CONFIDENTIAL</a:t>
            </a:r>
            <a:endParaRPr lang="en-US" b="0"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timing>
    <p:tnLst>
      <p:par>
        <p:cTn id="1" dur="indefinite" restart="never" nodeType="tmRoot"/>
      </p:par>
    </p:tnLst>
  </p:timing>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smtClean="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I/O Driver</a:t>
            </a:r>
            <a:endParaRPr lang="en-US" b="1" dirty="0" err="1" smtClean="0">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User </a:t>
            </a:r>
            <a:br>
              <a:rPr lang="de-DE" b="1" dirty="0" smtClean="0">
                <a:solidFill>
                  <a:schemeClr val="tx1"/>
                </a:solidFill>
              </a:rPr>
            </a:br>
            <a:r>
              <a:rPr lang="de-DE" b="1" dirty="0" smtClean="0">
                <a:solidFill>
                  <a:schemeClr val="tx1"/>
                </a:solidFill>
              </a:rPr>
              <a:t>Application</a:t>
            </a:r>
            <a:endParaRPr lang="en-US" b="1" dirty="0" err="1" smtClean="0">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smtClean="0">
                <a:solidFill>
                  <a:schemeClr val="tx1"/>
                </a:solidFill>
              </a:rPr>
              <a:t>Firmware</a:t>
            </a:r>
            <a:endParaRPr lang="en-US" b="1" dirty="0" err="1" smtClean="0">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smtClean="0"/>
              <a:t>TrustZone enabled  </a:t>
            </a:r>
            <a:r>
              <a:rPr lang="en-US" sz="1900" b="1" dirty="0"/>
              <a:t>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r>
              <a:rPr lang="en-US" dirty="0"/>
              <a:t/>
            </a:r>
            <a:br>
              <a:rPr lang="en-US" dirty="0"/>
            </a:br>
            <a:r>
              <a:rPr lang="en-US" b="1" dirty="0">
                <a:solidFill>
                  <a:schemeClr val="accent1"/>
                </a:solidFill>
              </a:rPr>
              <a:t>Non-secure</a:t>
            </a:r>
            <a:r>
              <a:rPr lang="en-US" dirty="0"/>
              <a:t> </a:t>
            </a:r>
            <a:r>
              <a:rPr lang="en-US" dirty="0" smtClean="0"/>
              <a:t>part </a:t>
            </a:r>
            <a:r>
              <a:rPr lang="en-US" dirty="0"/>
              <a:t>cannot</a:t>
            </a:r>
            <a:br>
              <a:rPr lang="en-US" dirty="0"/>
            </a:br>
            <a:r>
              <a:rPr lang="en-US" dirty="0"/>
              <a:t>access </a:t>
            </a:r>
            <a:r>
              <a:rPr lang="en-US" b="1" dirty="0">
                <a:solidFill>
                  <a:schemeClr val="accent1"/>
                </a:solidFill>
              </a:rPr>
              <a:t>Secure</a:t>
            </a:r>
            <a:r>
              <a:rPr lang="en-US" dirty="0"/>
              <a:t> resources</a:t>
            </a:r>
          </a:p>
          <a:p>
            <a:pPr marL="0" indent="0">
              <a:buNone/>
            </a:pPr>
            <a:r>
              <a:rPr lang="en-US" dirty="0"/>
              <a:t/>
            </a:r>
            <a:br>
              <a:rPr lang="en-US" dirty="0"/>
            </a:br>
            <a:r>
              <a:rPr lang="en-US" b="1" dirty="0">
                <a:solidFill>
                  <a:schemeClr val="accent1"/>
                </a:solidFill>
              </a:rPr>
              <a:t>Secure</a:t>
            </a:r>
            <a:r>
              <a:rPr lang="en-US" dirty="0"/>
              <a:t> </a:t>
            </a:r>
            <a:r>
              <a:rPr lang="en-US" dirty="0" smtClean="0"/>
              <a:t>part </a:t>
            </a:r>
            <a:r>
              <a:rPr lang="en-US" dirty="0"/>
              <a:t>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System Start</a:t>
            </a:r>
            <a:endParaRPr lang="en-US" b="1" dirty="0" err="1" smtClean="0">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smtClean="0">
                <a:solidFill>
                  <a:schemeClr val="tx1"/>
                </a:solidFill>
              </a:rPr>
              <a:t>Communication</a:t>
            </a:r>
            <a:br>
              <a:rPr lang="de-DE" b="1" dirty="0" smtClean="0">
                <a:solidFill>
                  <a:schemeClr val="tx1"/>
                </a:solidFill>
              </a:rPr>
            </a:br>
            <a:r>
              <a:rPr lang="de-DE" b="1" dirty="0" smtClean="0">
                <a:solidFill>
                  <a:schemeClr val="tx1"/>
                </a:solidFill>
              </a:rPr>
              <a:t>Stack</a:t>
            </a:r>
            <a:endParaRPr lang="en-US" b="1" dirty="0" err="1" smtClean="0">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smtClean="0">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smtClean="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smtClean="0">
                <a:solidFill>
                  <a:schemeClr val="accent1"/>
                </a:solidFill>
              </a:rPr>
              <a:t>Non-secure</a:t>
            </a:r>
            <a:r>
              <a:rPr lang="en-US" dirty="0" smtClean="0"/>
              <a:t> memory </a:t>
            </a:r>
            <a:r>
              <a:rPr lang="en-US" dirty="0"/>
              <a:t>view </a:t>
            </a:r>
            <a:r>
              <a:rPr lang="en-US" dirty="0" smtClean="0"/>
              <a:t>is identical with Cortex-M</a:t>
            </a:r>
          </a:p>
          <a:p>
            <a:pPr marL="0" indent="0">
              <a:buNone/>
            </a:pPr>
            <a:endParaRPr lang="en-US" b="1" dirty="0" smtClean="0"/>
          </a:p>
          <a:p>
            <a:pPr marL="0" indent="0">
              <a:buNone/>
            </a:pPr>
            <a:r>
              <a:rPr lang="en-US" dirty="0" smtClean="0"/>
              <a:t>Branches to fixed memory locations access </a:t>
            </a:r>
            <a:r>
              <a:rPr lang="en-US" b="1" dirty="0" smtClean="0">
                <a:solidFill>
                  <a:schemeClr val="accent1"/>
                </a:solidFill>
              </a:rPr>
              <a:t>Secure </a:t>
            </a:r>
            <a:r>
              <a:rPr lang="en-US" dirty="0" smtClean="0"/>
              <a:t>firmware</a:t>
            </a:r>
            <a:br>
              <a:rPr lang="en-US" dirty="0" smtClean="0"/>
            </a:br>
            <a:endParaRPr lang="en-US" dirty="0" smtClean="0"/>
          </a:p>
          <a:p>
            <a:pPr marL="0" indent="0">
              <a:buNone/>
            </a:pPr>
            <a:r>
              <a:rPr lang="en-US" b="1" dirty="0" smtClean="0">
                <a:solidFill>
                  <a:schemeClr val="accent1"/>
                </a:solidFill>
              </a:rPr>
              <a:t>Secure </a:t>
            </a:r>
            <a:r>
              <a:rPr lang="en-US" dirty="0" smtClean="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Non-secure</a:t>
            </a:r>
            <a:r>
              <a:rPr lang="de-DE" sz="1900" b="1" dirty="0">
                <a:solidFill>
                  <a:schemeClr val="accent1"/>
                </a:solidFill>
              </a:rPr>
              <a:t> </a:t>
            </a:r>
            <a:r>
              <a:rPr lang="de-DE" sz="1900" dirty="0" smtClean="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smtClean="0"/>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Secure</a:t>
            </a:r>
            <a:r>
              <a:rPr lang="de-DE" sz="1900" dirty="0" smtClean="0"/>
              <a:t> </a:t>
            </a:r>
            <a:r>
              <a:rPr lang="de-DE" sz="1900" dirty="0"/>
              <a:t>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smtClean="0">
                <a:solidFill>
                  <a:srgbClr val="128CAB"/>
                </a:solidFill>
              </a:rPr>
              <a:t>Secure</a:t>
            </a:r>
            <a:r>
              <a:rPr lang="en-US" dirty="0" smtClean="0">
                <a:solidFill>
                  <a:srgbClr val="128CAB"/>
                </a:solidFill>
              </a:rPr>
              <a:t> </a:t>
            </a:r>
            <a:r>
              <a:rPr lang="en-US" dirty="0" smtClean="0"/>
              <a:t>memory </a:t>
            </a:r>
            <a:r>
              <a:rPr lang="en-US" dirty="0"/>
              <a:t>view </a:t>
            </a:r>
            <a:r>
              <a:rPr lang="en-US" dirty="0" smtClean="0"/>
              <a:t>shows additional Flash, RAM, and Peripherals.</a:t>
            </a:r>
          </a:p>
          <a:p>
            <a:pPr marL="0" indent="0">
              <a:buNone/>
            </a:pPr>
            <a:endParaRPr lang="en-US" b="1" dirty="0" smtClean="0"/>
          </a:p>
          <a:p>
            <a:pPr marL="0" indent="0">
              <a:buNone/>
            </a:pPr>
            <a:r>
              <a:rPr lang="en-US" dirty="0"/>
              <a:t>Access to all regions </a:t>
            </a:r>
            <a:r>
              <a:rPr lang="en-US" dirty="0" smtClean="0"/>
              <a:t>is possible in </a:t>
            </a:r>
            <a:r>
              <a:rPr lang="en-US" b="1" dirty="0" smtClean="0">
                <a:solidFill>
                  <a:srgbClr val="128CAB"/>
                </a:solidFill>
              </a:rPr>
              <a:t>Secure</a:t>
            </a:r>
            <a:r>
              <a:rPr lang="en-US" dirty="0" smtClean="0">
                <a:solidFill>
                  <a:srgbClr val="128CAB"/>
                </a:solidFill>
              </a:rPr>
              <a:t> </a:t>
            </a:r>
            <a:r>
              <a:rPr lang="en-US" dirty="0" smtClean="0"/>
              <a:t>state</a:t>
            </a:r>
          </a:p>
          <a:p>
            <a:pPr marL="0" indent="0">
              <a:buNone/>
            </a:pPr>
            <a:endParaRPr lang="en-US" b="1" dirty="0"/>
          </a:p>
          <a:p>
            <a:pPr marL="0" indent="0">
              <a:buNone/>
            </a:pPr>
            <a:r>
              <a:rPr lang="en-US" dirty="0" smtClean="0"/>
              <a:t>Regions</a:t>
            </a:r>
            <a:r>
              <a:rPr lang="en-US" b="1" dirty="0" smtClean="0"/>
              <a:t> </a:t>
            </a:r>
            <a:r>
              <a:rPr lang="en-US" dirty="0" smtClean="0"/>
              <a:t>can be configured in </a:t>
            </a:r>
            <a:r>
              <a:rPr lang="en-US" b="1" dirty="0" smtClean="0">
                <a:solidFill>
                  <a:srgbClr val="128CAB"/>
                </a:solidFill>
              </a:rPr>
              <a:t>Secure</a:t>
            </a:r>
            <a:r>
              <a:rPr lang="en-US" dirty="0" smtClean="0"/>
              <a:t> state using the</a:t>
            </a:r>
            <a:br>
              <a:rPr lang="en-US" dirty="0" smtClean="0"/>
            </a:br>
            <a:r>
              <a:rPr lang="en-US" b="1" dirty="0" smtClean="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smtClean="0"/>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a:t>
            </a:r>
            <a:r>
              <a:rPr lang="de-DE" dirty="0" smtClean="0"/>
              <a:t>purpose</a:t>
            </a:r>
            <a:br>
              <a:rPr lang="de-DE" dirty="0" smtClean="0"/>
            </a:br>
            <a:r>
              <a:rPr lang="de-DE" dirty="0" smtClean="0"/>
              <a:t> </a:t>
            </a:r>
            <a:r>
              <a:rPr lang="de-DE" dirty="0"/>
              <a:t>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smtClean="0"/>
                <a:t>compiler</a:t>
              </a:r>
              <a:r>
                <a:rPr lang="en-US" sz="2000" b="1" dirty="0" smtClean="0"/>
                <a:t>&gt;.</a:t>
              </a:r>
              <a:r>
                <a:rPr lang="en-US" sz="2000" b="1" dirty="0"/>
                <a:t>c</a:t>
              </a:r>
              <a:r>
                <a:rPr lang="en-US" sz="2000" dirty="0"/>
                <a:t/>
              </a:r>
              <a:br>
                <a:rPr lang="en-US" sz="2000" dirty="0"/>
              </a:br>
              <a:r>
                <a:rPr lang="en-US" sz="1400" dirty="0"/>
                <a:t/>
              </a:r>
              <a:br>
                <a:rPr lang="en-US" sz="1400" dirty="0"/>
              </a:br>
              <a:r>
                <a:rPr lang="en-US" sz="2000" dirty="0"/>
                <a:t>CMSIS Device Startup</a:t>
              </a:r>
              <a:r>
                <a:rPr lang="en-US" sz="1400" dirty="0"/>
                <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smtClean="0"/>
                <a:t>device</a:t>
              </a:r>
              <a:r>
                <a:rPr lang="en-US" sz="2000" b="1" dirty="0" smtClean="0"/>
                <a:t>&gt;.</a:t>
              </a:r>
              <a:r>
                <a:rPr lang="en-US" sz="2000" b="1" dirty="0"/>
                <a:t>c</a:t>
              </a:r>
              <a:r>
                <a:rPr lang="en-US" sz="2000" dirty="0"/>
                <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smtClean="0"/>
                <a:t>user</a:t>
              </a:r>
              <a:r>
                <a:rPr lang="en-US" sz="2000" b="1" dirty="0" smtClean="0"/>
                <a:t>&gt;.</a:t>
              </a:r>
              <a:r>
                <a:rPr lang="en-US" sz="2000" b="1" dirty="0"/>
                <a:t>c/c++</a:t>
              </a:r>
              <a:r>
                <a:rPr lang="en-US" sz="2000" dirty="0"/>
                <a:t/>
              </a:r>
              <a:br>
                <a:rPr lang="en-US" sz="2000" dirty="0"/>
              </a:br>
              <a:r>
                <a:rPr lang="en-US" sz="1050" dirty="0"/>
                <a:t/>
              </a: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smtClean="0"/>
                <a:t>device</a:t>
              </a:r>
              <a:r>
                <a:rPr lang="en-US" sz="2000" b="1" dirty="0" smtClean="0"/>
                <a:t>&gt;.</a:t>
              </a:r>
              <a:r>
                <a:rPr lang="en-US" sz="2000" b="1" dirty="0"/>
                <a:t>h</a:t>
              </a:r>
              <a:br>
                <a:rPr lang="en-US" sz="2000" b="1" dirty="0"/>
              </a:br>
              <a:r>
                <a:rPr lang="en-US" sz="800" dirty="0"/>
                <a:t/>
              </a: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smtClean="0"/>
                <a:t>partition_&lt;</a:t>
              </a:r>
              <a:r>
                <a:rPr lang="en-US" sz="2000" b="1" dirty="0" smtClean="0"/>
                <a:t>device&gt;.h</a:t>
              </a:r>
              <a:r>
                <a:rPr lang="en-US" sz="2000" b="1" dirty="0"/>
                <a:t/>
              </a:r>
              <a:br>
                <a:rPr lang="en-US" sz="2000" b="1" dirty="0"/>
              </a:br>
              <a:r>
                <a:rPr lang="en-US" sz="800" dirty="0"/>
                <a:t/>
              </a: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smtClean="0"/>
              <a:t>Files relating to CMSIS-CORE including device specific files</a:t>
            </a:r>
            <a:endParaRPr lang="en-US" dirty="0"/>
          </a:p>
          <a:p>
            <a:pPr marL="0" indent="0">
              <a:buNone/>
            </a:pPr>
            <a:endParaRPr lang="en-US" sz="1600" b="1" dirty="0"/>
          </a:p>
          <a:p>
            <a:pPr marL="0" indent="0">
              <a:buNone/>
            </a:pPr>
            <a:r>
              <a:rPr lang="en-US" b="1" dirty="0" smtClean="0">
                <a:solidFill>
                  <a:srgbClr val="128CAB"/>
                </a:solidFill>
              </a:rPr>
              <a:t>partitions.h </a:t>
            </a:r>
            <a:r>
              <a:rPr lang="en-US" dirty="0" smtClean="0"/>
              <a:t> provides initial setup for </a:t>
            </a:r>
            <a:r>
              <a:rPr lang="en-US" b="1" dirty="0" smtClean="0"/>
              <a:t>Secure Attribution Unit </a:t>
            </a:r>
            <a:r>
              <a:rPr lang="en-US" dirty="0" smtClean="0"/>
              <a:t>and configures </a:t>
            </a:r>
            <a:r>
              <a:rPr lang="en-US" b="1" dirty="0">
                <a:solidFill>
                  <a:srgbClr val="128CAB"/>
                </a:solidFill>
              </a:rPr>
              <a:t>Non Secure</a:t>
            </a:r>
            <a:r>
              <a:rPr lang="en-US" dirty="0">
                <a:solidFill>
                  <a:srgbClr val="128CAB"/>
                </a:solidFill>
              </a:rPr>
              <a:t>  </a:t>
            </a:r>
            <a:r>
              <a:rPr lang="en-US" dirty="0"/>
              <a:t>mode </a:t>
            </a:r>
            <a:r>
              <a:rPr lang="en-US" dirty="0" smtClean="0"/>
              <a:t>memory areas and interrupts</a:t>
            </a:r>
            <a:endParaRPr lang="en-US" b="1" dirty="0" smtClean="0"/>
          </a:p>
        </p:txBody>
      </p:sp>
    </p:spTree>
    <p:extLst>
      <p:ext uri="{BB962C8B-B14F-4D97-AF65-F5344CB8AC3E}">
        <p14:creationId xmlns:p14="http://schemas.microsoft.com/office/powerpoint/2010/main" val="6304517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AE6E82D6-7FB8-4D99-A7B6-3C5BB1D894B9}">
  <ds:schemaRefs>
    <ds:schemaRef ds:uri="http://schemas.openxmlformats.org/package/2006/metadata/core-properties"/>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321</TotalTime>
  <Words>570</Words>
  <Application>Microsoft Office PowerPoint</Application>
  <PresentationFormat>Custom</PresentationFormat>
  <Paragraphs>154</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ARM PPT Template 2014 Confidential_SMALL FILE</vt:lpstr>
      <vt:lpstr>A Simplified ARMv8-M Use Case</vt:lpstr>
      <vt:lpstr>ARMv8M Programmers Model – Memory Map</vt:lpstr>
      <vt:lpstr>ARMv8M Programmers Model – Memory Map</vt:lpstr>
      <vt:lpstr>ARMv8M Programmers Model – Register</vt:lpstr>
      <vt:lpstr>CMSIS-CORE for Secure Mode Projects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Realtek ARMv8-M Lead Partner Meeting</dc:title>
  <dc:creator>Johannes Bauer</dc:creator>
  <cp:lastModifiedBy>Martin Günther</cp:lastModifiedBy>
  <cp:revision>28</cp:revision>
  <cp:lastPrinted>2015-10-09T12:37:50Z</cp:lastPrinted>
  <dcterms:created xsi:type="dcterms:W3CDTF">2015-10-09T09:43:16Z</dcterms:created>
  <dcterms:modified xsi:type="dcterms:W3CDTF">2016-07-01T07:46:15Z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