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 id="2147483731" r:id="rId5"/>
  </p:sldMasterIdLst>
  <p:notesMasterIdLst>
    <p:notesMasterId r:id="rId18"/>
  </p:notesMasterIdLst>
  <p:handoutMasterIdLst>
    <p:handoutMasterId r:id="rId19"/>
  </p:handoutMasterIdLst>
  <p:sldIdLst>
    <p:sldId id="268" r:id="rId6"/>
    <p:sldId id="269" r:id="rId7"/>
    <p:sldId id="270" r:id="rId8"/>
    <p:sldId id="271" r:id="rId9"/>
    <p:sldId id="261" r:id="rId10"/>
    <p:sldId id="272" r:id="rId11"/>
    <p:sldId id="273" r:id="rId12"/>
    <p:sldId id="274" r:id="rId13"/>
    <p:sldId id="275" r:id="rId14"/>
    <p:sldId id="276" r:id="rId15"/>
    <p:sldId id="277" r:id="rId16"/>
    <p:sldId id="278" r:id="rId17"/>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6861">
          <p15:clr>
            <a:srgbClr val="A4A3A4"/>
          </p15:clr>
        </p15:guide>
      </p15:sldGuideLst>
    </p:ext>
    <p:ext uri="{2D200454-40CA-4A62-9FC3-DE9A4176ACB9}">
      <p15:notesGuideLst xmlns:p15="http://schemas.microsoft.com/office/powerpoint/2012/main">
        <p15:guide id="1" orient="horz" pos="3124">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364A"/>
    <a:srgbClr val="BFBFBF"/>
    <a:srgbClr val="F2F2F2"/>
    <a:srgbClr val="FFFF66"/>
    <a:srgbClr val="FFC000"/>
    <a:srgbClr val="CCECFF"/>
    <a:srgbClr val="99CCFF"/>
    <a:srgbClr val="CCFF99"/>
    <a:srgbClr val="95BACD"/>
    <a:srgbClr val="128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2" autoAdjust="0"/>
    <p:restoredTop sz="97140" autoAdjust="0"/>
  </p:normalViewPr>
  <p:slideViewPr>
    <p:cSldViewPr snapToGrid="0">
      <p:cViewPr varScale="1">
        <p:scale>
          <a:sx n="122" d="100"/>
          <a:sy n="122" d="100"/>
        </p:scale>
        <p:origin x="168" y="180"/>
      </p:cViewPr>
      <p:guideLst>
        <p:guide orient="horz"/>
        <p:guide pos="686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2017-05-08</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2017-05-08</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kern="1200" dirty="0">
                <a:solidFill>
                  <a:schemeClr val="tx1"/>
                </a:solidFill>
                <a:effectLst/>
                <a:latin typeface="+mn-lt"/>
                <a:ea typeface="+mn-ea"/>
                <a:cs typeface="+mn-cs"/>
              </a:rPr>
              <a:t>For explaining</a:t>
            </a:r>
            <a:r>
              <a:rPr lang="en-US" sz="1200" b="0" kern="1200" baseline="0" dirty="0">
                <a:solidFill>
                  <a:schemeClr val="tx1"/>
                </a:solidFill>
                <a:effectLst/>
                <a:latin typeface="+mn-lt"/>
                <a:ea typeface="+mn-ea"/>
                <a:cs typeface="+mn-cs"/>
              </a:rPr>
              <a:t> the software for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l</a:t>
            </a:r>
            <a:r>
              <a:rPr lang="en-US" sz="1200" b="0" kern="1200" dirty="0">
                <a:solidFill>
                  <a:schemeClr val="tx1"/>
                </a:solidFill>
                <a:effectLst/>
                <a:latin typeface="+mn-lt"/>
                <a:ea typeface="+mn-ea"/>
                <a:cs typeface="+mn-cs"/>
              </a:rPr>
              <a:t>et</a:t>
            </a:r>
            <a:r>
              <a:rPr lang="en-US" sz="1200" b="0" kern="1200" baseline="0" dirty="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A </a:t>
            </a:r>
            <a:r>
              <a:rPr lang="en-US" sz="1200" b="0" kern="1200" dirty="0" err="1">
                <a:solidFill>
                  <a:schemeClr val="tx1"/>
                </a:solidFill>
                <a:effectLst/>
                <a:latin typeface="+mn-lt"/>
                <a:ea typeface="+mn-ea"/>
                <a:cs typeface="+mn-cs"/>
              </a:rPr>
              <a:t>TrustZone</a:t>
            </a:r>
            <a:r>
              <a:rPr lang="en-US" sz="1200" b="0" kern="1200" dirty="0">
                <a:solidFill>
                  <a:schemeClr val="tx1"/>
                </a:solidFill>
                <a:effectLst/>
                <a:latin typeface="+mn-lt"/>
                <a:ea typeface="+mn-ea"/>
                <a:cs typeface="+mn-cs"/>
              </a:rPr>
              <a:t>-M enabled microcontroller</a:t>
            </a:r>
            <a:r>
              <a:rPr lang="en-US" sz="1200" b="0" kern="1200" baseline="0" dirty="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a:solidFill>
                  <a:schemeClr val="tx1"/>
                </a:solidFill>
                <a:effectLst/>
                <a:latin typeface="+mn-lt"/>
                <a:ea typeface="+mn-ea"/>
                <a:cs typeface="+mn-cs"/>
              </a:rPr>
              <a:t>SecureGate</a:t>
            </a:r>
            <a:r>
              <a:rPr lang="en-US" sz="1200" b="0" kern="1200" baseline="0" dirty="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SysTick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A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take a quick look to the Registers. You have the R0-R15</a:t>
            </a:r>
            <a:r>
              <a:rPr lang="en-US" baseline="0" dirty="0"/>
              <a:t> that you know from any other ARM architecture.</a:t>
            </a:r>
          </a:p>
          <a:p>
            <a:endParaRPr lang="en-US" baseline="0" dirty="0"/>
          </a:p>
          <a:p>
            <a:r>
              <a:rPr lang="en-US" baseline="0" dirty="0"/>
              <a:t>In the Non Secure state, there are two different stack pointers, but there are also new limit registers that trap stack overflows. And the Secure state has again separate stack pointers for Thread and Handler mode.</a:t>
            </a:r>
          </a:p>
          <a:p>
            <a:endParaRPr lang="en-US" baseline="0" dirty="0"/>
          </a:p>
          <a:p>
            <a:r>
              <a:rPr lang="en-US" baseline="0" dirty="0"/>
              <a:t>The access for these interrupt control registers can be configured. You decide if the non-secure state can modify the execution priority or can disable all interrupts.</a:t>
            </a:r>
          </a:p>
        </p:txBody>
      </p:sp>
      <p:sp>
        <p:nvSpPr>
          <p:cNvPr id="4" name="Slide Number Placeholder 3"/>
          <p:cNvSpPr>
            <a:spLocks noGrp="1"/>
          </p:cNvSpPr>
          <p:nvPr>
            <p:ph type="sldNum" sz="quarter" idx="10"/>
          </p:nvPr>
        </p:nvSpPr>
        <p:spPr/>
        <p:txBody>
          <a:bodyPr/>
          <a:lstStyle/>
          <a:p>
            <a:fld id="{15C21F19-84A7-D347-9BFC-DB9F02D4494D}" type="slidenum">
              <a:rPr lang="en-US" smtClean="0"/>
              <a:t>6</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Now let‘s take a look at the memory map of v8-M devices.</a:t>
            </a:r>
          </a:p>
          <a:p>
            <a:endParaRPr lang="en-US" dirty="0"/>
          </a:p>
          <a:p>
            <a:r>
              <a:rPr lang="en-US" dirty="0"/>
              <a:t>The programmers</a:t>
            </a:r>
            <a:r>
              <a:rPr lang="en-US" baseline="0" dirty="0"/>
              <a:t> model for the non-secure state is identical to todays Cortex-M microcontrollers. The programmer sees all the Flash, RAM, and peripherals they are used to, as well as core peripherals such as </a:t>
            </a:r>
            <a:r>
              <a:rPr lang="en-US" baseline="0" dirty="0" err="1"/>
              <a:t>SysTick</a:t>
            </a:r>
            <a:r>
              <a:rPr lang="en-US" baseline="0" dirty="0"/>
              <a:t> and NVIC.</a:t>
            </a:r>
          </a:p>
          <a:p>
            <a:endParaRPr lang="en-US" baseline="0" dirty="0"/>
          </a:p>
          <a:p>
            <a:r>
              <a:rPr lang="en-US" baseline="0" dirty="0"/>
              <a:t>The secure memory is hidden, but branches to fixed memory locations access secure firmware as we saw before.</a:t>
            </a:r>
          </a:p>
          <a:p>
            <a:endParaRPr lang="de-DE" baseline="0" dirty="0"/>
          </a:p>
          <a:p>
            <a:r>
              <a:rPr lang="de-DE" baseline="0" dirty="0"/>
              <a:t>So if you only work in the non-secure state, not much changes compared to current Cortex-M MCUs.</a:t>
            </a:r>
            <a:endParaRPr lang="en-US"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4272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Secure Programmer can see</a:t>
            </a:r>
            <a:r>
              <a:rPr lang="en-US" baseline="0" dirty="0"/>
              <a:t> everything in the system. They can access secure memory and peripherals as well as a secure </a:t>
            </a:r>
            <a:r>
              <a:rPr lang="en-US" baseline="0" dirty="0" err="1"/>
              <a:t>SysTick</a:t>
            </a:r>
            <a:r>
              <a:rPr lang="en-US" baseline="0" dirty="0"/>
              <a:t>, MPU and System Control Block.  The Secure Attribution Unit gives you the option to configure this memory view.  </a:t>
            </a:r>
          </a:p>
          <a:p>
            <a:endParaRPr lang="en-US" baseline="0" dirty="0"/>
          </a:p>
          <a:p>
            <a:r>
              <a:rPr lang="en-US" baseline="0" dirty="0"/>
              <a:t>The non secure peripherals are accessible via memory alias.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7575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3899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a:t>Click to edit Master title style</a:t>
            </a:r>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599819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10" name="Text Placeholder 9"/>
          <p:cNvSpPr>
            <a:spLocks noGrp="1"/>
          </p:cNvSpPr>
          <p:nvPr>
            <p:ph type="body" sz="quarter" idx="10" hasCustomPrompt="1"/>
          </p:nvPr>
        </p:nvSpPr>
        <p:spPr>
          <a:xfrm>
            <a:off x="3111975" y="3366959"/>
            <a:ext cx="5173786" cy="428100"/>
          </a:xfrm>
        </p:spPr>
        <p:txBody>
          <a:bodyPr/>
          <a:lstStyle>
            <a:lvl1pPr marL="0" indent="0">
              <a:lnSpc>
                <a:spcPct val="100000"/>
              </a:lnSpc>
              <a:spcBef>
                <a:spcPts val="0"/>
              </a:spcBef>
              <a:buNone/>
              <a:defRPr sz="24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Speaker name</a:t>
            </a:r>
          </a:p>
          <a:p>
            <a:pPr lvl="0"/>
            <a:endParaRPr lang="en-GB" noProof="0" dirty="0"/>
          </a:p>
        </p:txBody>
      </p:sp>
      <p:sp>
        <p:nvSpPr>
          <p:cNvPr id="6" name="Text Placeholder 9"/>
          <p:cNvSpPr>
            <a:spLocks noGrp="1"/>
          </p:cNvSpPr>
          <p:nvPr>
            <p:ph type="body" sz="quarter" idx="12" hasCustomPrompt="1"/>
          </p:nvPr>
        </p:nvSpPr>
        <p:spPr>
          <a:xfrm>
            <a:off x="3111975" y="5438820"/>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Location / Meeting / Speaking venue</a:t>
            </a:r>
          </a:p>
        </p:txBody>
      </p:sp>
      <p:sp>
        <p:nvSpPr>
          <p:cNvPr id="4" name="Text Placeholder 3"/>
          <p:cNvSpPr>
            <a:spLocks noGrp="1"/>
          </p:cNvSpPr>
          <p:nvPr>
            <p:ph type="body" sz="quarter" idx="14" hasCustomPrompt="1"/>
          </p:nvPr>
        </p:nvSpPr>
        <p:spPr>
          <a:xfrm>
            <a:off x="3117539" y="3805024"/>
            <a:ext cx="5167677" cy="428313"/>
          </a:xfrm>
        </p:spPr>
        <p:txBody>
          <a:bodyPr/>
          <a:lstStyle>
            <a:lvl1pPr marL="0" indent="0" algn="l">
              <a:buNone/>
              <a:defRPr sz="2400" baseline="0">
                <a:solidFill>
                  <a:schemeClr val="bg1"/>
                </a:solidFill>
              </a:defRPr>
            </a:lvl1pPr>
          </a:lstStyle>
          <a:p>
            <a:pPr lvl="0"/>
            <a:r>
              <a:rPr lang="en-GB" dirty="0"/>
              <a:t>Title / Affiliation</a:t>
            </a:r>
            <a:endParaRPr lang="en-US" dirty="0"/>
          </a:p>
        </p:txBody>
      </p:sp>
      <p:sp>
        <p:nvSpPr>
          <p:cNvPr id="11" name="Text Placeholder 9"/>
          <p:cNvSpPr>
            <a:spLocks noGrp="1"/>
          </p:cNvSpPr>
          <p:nvPr>
            <p:ph type="body" sz="quarter" idx="15" hasCustomPrompt="1"/>
          </p:nvPr>
        </p:nvSpPr>
        <p:spPr>
          <a:xfrm>
            <a:off x="3111975" y="5749044"/>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Month / day / year</a:t>
            </a:r>
          </a:p>
        </p:txBody>
      </p:sp>
      <p:sp>
        <p:nvSpPr>
          <p:cNvPr id="9" name="TextBox 8"/>
          <p:cNvSpPr txBox="1"/>
          <p:nvPr userDrawn="1"/>
        </p:nvSpPr>
        <p:spPr>
          <a:xfrm>
            <a:off x="-1828642" y="423333"/>
            <a:ext cx="1828642" cy="307777"/>
          </a:xfrm>
          <a:prstGeom prst="rect">
            <a:avLst/>
          </a:prstGeom>
          <a:noFill/>
        </p:spPr>
        <p:txBody>
          <a:bodyPr wrap="square" rtlCol="0">
            <a:spAutoFit/>
          </a:bodyPr>
          <a:lstStyle/>
          <a:p>
            <a:pPr algn="r"/>
            <a:r>
              <a:rPr lang="en-US" sz="1400" dirty="0"/>
              <a:t>Title 44pt Title Case</a:t>
            </a:r>
          </a:p>
        </p:txBody>
      </p:sp>
      <p:sp>
        <p:nvSpPr>
          <p:cNvPr id="12" name="TextBox 11"/>
          <p:cNvSpPr txBox="1"/>
          <p:nvPr userDrawn="1"/>
        </p:nvSpPr>
        <p:spPr>
          <a:xfrm>
            <a:off x="-2421256" y="3652250"/>
            <a:ext cx="2421256" cy="307777"/>
          </a:xfrm>
          <a:prstGeom prst="rect">
            <a:avLst/>
          </a:prstGeom>
          <a:noFill/>
        </p:spPr>
        <p:txBody>
          <a:bodyPr wrap="square" rtlCol="0">
            <a:spAutoFit/>
          </a:bodyPr>
          <a:lstStyle/>
          <a:p>
            <a:pPr algn="r"/>
            <a:r>
              <a:rPr lang="en-US" sz="1400" dirty="0"/>
              <a:t>Affiliations 24pt sentence</a:t>
            </a:r>
            <a:r>
              <a:rPr lang="en-US" sz="1400" baseline="0" dirty="0"/>
              <a:t> c</a:t>
            </a:r>
            <a:r>
              <a:rPr lang="en-US" sz="1400" dirty="0"/>
              <a:t>ase</a:t>
            </a:r>
          </a:p>
        </p:txBody>
      </p:sp>
      <p:sp>
        <p:nvSpPr>
          <p:cNvPr id="14" name="TextBox 13"/>
          <p:cNvSpPr txBox="1"/>
          <p:nvPr userDrawn="1"/>
        </p:nvSpPr>
        <p:spPr>
          <a:xfrm>
            <a:off x="-2421256" y="5546822"/>
            <a:ext cx="2421256" cy="307777"/>
          </a:xfrm>
          <a:prstGeom prst="rect">
            <a:avLst/>
          </a:prstGeom>
          <a:noFill/>
        </p:spPr>
        <p:txBody>
          <a:bodyPr wrap="square" rtlCol="0">
            <a:spAutoFit/>
          </a:bodyPr>
          <a:lstStyle/>
          <a:p>
            <a:pPr algn="r"/>
            <a:r>
              <a:rPr lang="en-US" sz="1400" dirty="0"/>
              <a:t>20pt sentence</a:t>
            </a:r>
            <a:r>
              <a:rPr lang="en-US" sz="1400" baseline="0" dirty="0"/>
              <a:t> c</a:t>
            </a:r>
            <a:r>
              <a:rPr lang="en-US" sz="1400" dirty="0"/>
              <a:t>ase</a:t>
            </a:r>
          </a:p>
        </p:txBody>
      </p:sp>
      <p:sp>
        <p:nvSpPr>
          <p:cNvPr id="13"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3316826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Guest header ">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sp>
        <p:nvSpPr>
          <p:cNvPr id="5" name="Text Placeholder 9"/>
          <p:cNvSpPr>
            <a:spLocks noGrp="1"/>
          </p:cNvSpPr>
          <p:nvPr>
            <p:ph type="body" sz="quarter" idx="10" hasCustomPrompt="1"/>
          </p:nvPr>
        </p:nvSpPr>
        <p:spPr>
          <a:xfrm>
            <a:off x="3111975" y="3366959"/>
            <a:ext cx="5173786" cy="2274432"/>
          </a:xfrm>
        </p:spPr>
        <p:txBody>
          <a:bodyPr/>
          <a:lstStyle>
            <a:lvl1pPr marL="0" indent="0">
              <a:lnSpc>
                <a:spcPct val="100000"/>
              </a:lnSpc>
              <a:spcBef>
                <a:spcPts val="0"/>
              </a:spcBef>
              <a:buNone/>
              <a:defRPr sz="2400" spc="0">
                <a:solidFill>
                  <a:schemeClr val="bg1"/>
                </a:solidFill>
                <a:latin typeface="+mj-lt"/>
              </a:defRPr>
            </a:lvl1pPr>
            <a:lvl2pPr marL="0" indent="0">
              <a:lnSpc>
                <a:spcPct val="100000"/>
              </a:lnSpc>
              <a:spcBef>
                <a:spcPts val="0"/>
              </a:spcBef>
              <a:buNone/>
              <a:defRPr sz="24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Click to edit master text styles</a:t>
            </a:r>
          </a:p>
          <a:p>
            <a:pPr lvl="1"/>
            <a:r>
              <a:rPr lang="en-GB" noProof="0" dirty="0"/>
              <a:t>Second level</a:t>
            </a:r>
          </a:p>
        </p:txBody>
      </p:sp>
      <p:sp>
        <p:nvSpPr>
          <p:cNvPr id="4"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2677513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7583" y="1435101"/>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Tree>
    <p:extLst>
      <p:ext uri="{BB962C8B-B14F-4D97-AF65-F5344CB8AC3E}">
        <p14:creationId xmlns:p14="http://schemas.microsoft.com/office/powerpoint/2010/main" val="649465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98686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slide ">
    <p:spTree>
      <p:nvGrpSpPr>
        <p:cNvPr id="1" name=""/>
        <p:cNvGrpSpPr/>
        <p:nvPr/>
      </p:nvGrpSpPr>
      <p:grpSpPr>
        <a:xfrm>
          <a:off x="0" y="0"/>
          <a:ext cx="0" cy="0"/>
          <a:chOff x="0" y="0"/>
          <a:chExt cx="0" cy="0"/>
        </a:xfrm>
      </p:grpSpPr>
      <p:sp>
        <p:nvSpPr>
          <p:cNvPr id="6" name="Content Placeholder 2"/>
          <p:cNvSpPr>
            <a:spLocks noGrp="1"/>
          </p:cNvSpPr>
          <p:nvPr>
            <p:ph idx="14" hasCustomPrompt="1"/>
          </p:nvPr>
        </p:nvSpPr>
        <p:spPr>
          <a:xfrm>
            <a:off x="817328"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7" name="Content Placeholder 2"/>
          <p:cNvSpPr>
            <a:spLocks noGrp="1"/>
          </p:cNvSpPr>
          <p:nvPr>
            <p:ph idx="19" hasCustomPrompt="1"/>
          </p:nvPr>
        </p:nvSpPr>
        <p:spPr>
          <a:xfrm>
            <a:off x="432261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1" name="Content Placeholder 2"/>
          <p:cNvSpPr>
            <a:spLocks noGrp="1"/>
          </p:cNvSpPr>
          <p:nvPr>
            <p:ph idx="20" hasCustomPrompt="1"/>
          </p:nvPr>
        </p:nvSpPr>
        <p:spPr>
          <a:xfrm>
            <a:off x="783002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1958379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l_narrow_wide">
    <p:spTree>
      <p:nvGrpSpPr>
        <p:cNvPr id="1" name=""/>
        <p:cNvGrpSpPr/>
        <p:nvPr/>
      </p:nvGrpSpPr>
      <p:grpSpPr>
        <a:xfrm>
          <a:off x="0" y="0"/>
          <a:ext cx="0" cy="0"/>
          <a:chOff x="0" y="0"/>
          <a:chExt cx="0" cy="0"/>
        </a:xfrm>
      </p:grpSpPr>
      <p:sp>
        <p:nvSpPr>
          <p:cNvPr id="8" name="Content Placeholder 2"/>
          <p:cNvSpPr>
            <a:spLocks noGrp="1"/>
          </p:cNvSpPr>
          <p:nvPr>
            <p:ph idx="16" hasCustomPrompt="1"/>
          </p:nvPr>
        </p:nvSpPr>
        <p:spPr>
          <a:xfrm>
            <a:off x="817326"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Content Placeholder 2"/>
          <p:cNvSpPr>
            <a:spLocks noGrp="1"/>
          </p:cNvSpPr>
          <p:nvPr>
            <p:ph idx="17" hasCustomPrompt="1"/>
          </p:nvPr>
        </p:nvSpPr>
        <p:spPr>
          <a:xfrm>
            <a:off x="4320419"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176343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3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Content Placeholder 2"/>
          <p:cNvSpPr>
            <a:spLocks noGrp="1"/>
          </p:cNvSpPr>
          <p:nvPr>
            <p:ph idx="16" hasCustomPrompt="1"/>
          </p:nvPr>
        </p:nvSpPr>
        <p:spPr>
          <a:xfrm>
            <a:off x="7840175"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7" hasCustomPrompt="1"/>
          </p:nvPr>
        </p:nvSpPr>
        <p:spPr>
          <a:xfrm>
            <a:off x="816821"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27537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column slide with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8" name="Content Placeholder 2"/>
          <p:cNvSpPr>
            <a:spLocks noGrp="1"/>
          </p:cNvSpPr>
          <p:nvPr>
            <p:ph idx="16" hasCustomPrompt="1"/>
          </p:nvPr>
        </p:nvSpPr>
        <p:spPr>
          <a:xfrm>
            <a:off x="817326"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p:txBody>
      </p:sp>
      <p:sp>
        <p:nvSpPr>
          <p:cNvPr id="9" name="Content Placeholder 2"/>
          <p:cNvSpPr>
            <a:spLocks noGrp="1"/>
          </p:cNvSpPr>
          <p:nvPr>
            <p:ph idx="17" hasCustomPrompt="1"/>
          </p:nvPr>
        </p:nvSpPr>
        <p:spPr>
          <a:xfrm>
            <a:off x="4334164"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p:txBody>
      </p:sp>
      <p:sp>
        <p:nvSpPr>
          <p:cNvPr id="10" name="Content Placeholder 2"/>
          <p:cNvSpPr>
            <a:spLocks noGrp="1"/>
          </p:cNvSpPr>
          <p:nvPr>
            <p:ph idx="18" hasCustomPrompt="1"/>
          </p:nvPr>
        </p:nvSpPr>
        <p:spPr>
          <a:xfrm>
            <a:off x="7841133"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a:lnSpc>
                <a:spcPts val="2666"/>
              </a:lnSpc>
              <a:defRPr sz="2400"/>
            </a:lvl5pPr>
          </a:lstStyle>
          <a:p>
            <a:pPr lvl="0"/>
            <a:r>
              <a:rPr lang="en-GB" noProof="0" dirty="0"/>
              <a:t>Click to edit master text styles</a:t>
            </a:r>
          </a:p>
        </p:txBody>
      </p:sp>
      <p:sp>
        <p:nvSpPr>
          <p:cNvPr id="6" name="Picture Placeholder 8"/>
          <p:cNvSpPr>
            <a:spLocks noGrp="1"/>
          </p:cNvSpPr>
          <p:nvPr>
            <p:ph type="pic" sz="quarter" idx="15"/>
          </p:nvPr>
        </p:nvSpPr>
        <p:spPr>
          <a:xfrm>
            <a:off x="4333271" y="2379535"/>
            <a:ext cx="3119188" cy="2880000"/>
          </a:xfrm>
        </p:spPr>
        <p:txBody>
          <a:bodyPr/>
          <a:lstStyle>
            <a:lvl1pPr>
              <a:defRPr sz="2100"/>
            </a:lvl1pPr>
          </a:lstStyle>
          <a:p>
            <a:r>
              <a:rPr lang="en-US" noProof="0"/>
              <a:t>Click icon to add picture</a:t>
            </a:r>
            <a:endParaRPr lang="en-GB" noProof="0" dirty="0"/>
          </a:p>
        </p:txBody>
      </p:sp>
      <p:sp>
        <p:nvSpPr>
          <p:cNvPr id="12" name="Picture Placeholder 8"/>
          <p:cNvSpPr>
            <a:spLocks noGrp="1"/>
          </p:cNvSpPr>
          <p:nvPr>
            <p:ph type="pic" sz="quarter" idx="19"/>
          </p:nvPr>
        </p:nvSpPr>
        <p:spPr>
          <a:xfrm>
            <a:off x="818561" y="2379535"/>
            <a:ext cx="3119188" cy="288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7841157" y="2379535"/>
            <a:ext cx="3119188" cy="288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2299376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text with image">
    <p:spTree>
      <p:nvGrpSpPr>
        <p:cNvPr id="1" name=""/>
        <p:cNvGrpSpPr/>
        <p:nvPr/>
      </p:nvGrpSpPr>
      <p:grpSpPr>
        <a:xfrm>
          <a:off x="0" y="0"/>
          <a:ext cx="0" cy="0"/>
          <a:chOff x="0" y="0"/>
          <a:chExt cx="0" cy="0"/>
        </a:xfrm>
      </p:grpSpPr>
      <p:sp>
        <p:nvSpPr>
          <p:cNvPr id="10" name="Content Placeholder 2"/>
          <p:cNvSpPr>
            <a:spLocks noGrp="1"/>
          </p:cNvSpPr>
          <p:nvPr>
            <p:ph idx="14" hasCustomPrompt="1"/>
          </p:nvPr>
        </p:nvSpPr>
        <p:spPr>
          <a:xfrm>
            <a:off x="817332"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2" name="Content Placeholder 2"/>
          <p:cNvSpPr>
            <a:spLocks noGrp="1"/>
          </p:cNvSpPr>
          <p:nvPr>
            <p:ph idx="25" hasCustomPrompt="1"/>
          </p:nvPr>
        </p:nvSpPr>
        <p:spPr>
          <a:xfrm>
            <a:off x="5998430"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5" name="Picture Placeholder 8"/>
          <p:cNvSpPr>
            <a:spLocks noGrp="1"/>
          </p:cNvSpPr>
          <p:nvPr>
            <p:ph type="pic" sz="quarter" idx="15"/>
          </p:nvPr>
        </p:nvSpPr>
        <p:spPr>
          <a:xfrm>
            <a:off x="3215162" y="1507200"/>
            <a:ext cx="2519344" cy="192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8409444" y="1507200"/>
            <a:ext cx="2519344" cy="1920000"/>
          </a:xfrm>
        </p:spPr>
        <p:txBody>
          <a:bodyPr/>
          <a:lstStyle>
            <a:lvl1pPr>
              <a:defRPr sz="2100"/>
            </a:lvl1pPr>
          </a:lstStyle>
          <a:p>
            <a:r>
              <a:rPr lang="en-US" noProof="0"/>
              <a:t>Click icon to add picture</a:t>
            </a:r>
            <a:endParaRPr lang="en-GB" noProof="0" dirty="0"/>
          </a:p>
        </p:txBody>
      </p:sp>
      <p:sp>
        <p:nvSpPr>
          <p:cNvPr id="16" name="Picture Placeholder 8"/>
          <p:cNvSpPr>
            <a:spLocks noGrp="1"/>
          </p:cNvSpPr>
          <p:nvPr>
            <p:ph type="pic" sz="quarter" idx="21"/>
          </p:nvPr>
        </p:nvSpPr>
        <p:spPr>
          <a:xfrm>
            <a:off x="3215162" y="3552000"/>
            <a:ext cx="2519344" cy="1920000"/>
          </a:xfrm>
        </p:spPr>
        <p:txBody>
          <a:bodyPr/>
          <a:lstStyle>
            <a:lvl1pPr>
              <a:defRPr sz="2100"/>
            </a:lvl1pPr>
          </a:lstStyle>
          <a:p>
            <a:r>
              <a:rPr lang="en-US" noProof="0"/>
              <a:t>Click icon to add picture</a:t>
            </a:r>
            <a:endParaRPr lang="en-GB" noProof="0" dirty="0"/>
          </a:p>
        </p:txBody>
      </p:sp>
      <p:sp>
        <p:nvSpPr>
          <p:cNvPr id="20" name="Picture Placeholder 8"/>
          <p:cNvSpPr>
            <a:spLocks noGrp="1"/>
          </p:cNvSpPr>
          <p:nvPr>
            <p:ph type="pic" sz="quarter" idx="22"/>
          </p:nvPr>
        </p:nvSpPr>
        <p:spPr>
          <a:xfrm>
            <a:off x="8409444" y="3552000"/>
            <a:ext cx="2519344" cy="192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7223019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 with imag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Picture Placeholder 8"/>
          <p:cNvSpPr>
            <a:spLocks noGrp="1"/>
          </p:cNvSpPr>
          <p:nvPr>
            <p:ph type="pic" sz="quarter" idx="14"/>
          </p:nvPr>
        </p:nvSpPr>
        <p:spPr>
          <a:xfrm>
            <a:off x="5897035" y="1553123"/>
            <a:ext cx="5066743" cy="4250599"/>
          </a:xfrm>
        </p:spPr>
        <p:txBody>
          <a:bodyPr/>
          <a:lstStyle>
            <a:lvl1pPr>
              <a:defRPr sz="2100"/>
            </a:lvl1pPr>
          </a:lstStyle>
          <a:p>
            <a:r>
              <a:rPr lang="en-US" noProof="0"/>
              <a:t>Click icon to add picture</a:t>
            </a:r>
            <a:endParaRPr lang="en-GB" noProof="0" dirty="0"/>
          </a:p>
        </p:txBody>
      </p:sp>
      <p:sp>
        <p:nvSpPr>
          <p:cNvPr id="5" name="Content Placeholder 2"/>
          <p:cNvSpPr>
            <a:spLocks noGrp="1"/>
          </p:cNvSpPr>
          <p:nvPr>
            <p:ph idx="17" hasCustomPrompt="1"/>
          </p:nvPr>
        </p:nvSpPr>
        <p:spPr>
          <a:xfrm>
            <a:off x="817331" y="1433176"/>
            <a:ext cx="492948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2474471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with chart">
    <p:spTree>
      <p:nvGrpSpPr>
        <p:cNvPr id="1" name=""/>
        <p:cNvGrpSpPr/>
        <p:nvPr/>
      </p:nvGrpSpPr>
      <p:grpSpPr>
        <a:xfrm>
          <a:off x="0" y="0"/>
          <a:ext cx="0" cy="0"/>
          <a:chOff x="0" y="0"/>
          <a:chExt cx="0" cy="0"/>
        </a:xfrm>
      </p:grpSpPr>
      <p:sp>
        <p:nvSpPr>
          <p:cNvPr id="7" name="Chart Placeholder 6"/>
          <p:cNvSpPr>
            <a:spLocks noGrp="1"/>
          </p:cNvSpPr>
          <p:nvPr>
            <p:ph type="chart" sz="quarter" idx="14"/>
          </p:nvPr>
        </p:nvSpPr>
        <p:spPr>
          <a:xfrm>
            <a:off x="5652231" y="1416100"/>
            <a:ext cx="5730442" cy="4597399"/>
          </a:xfrm>
        </p:spPr>
        <p:txBody>
          <a:bodyPr/>
          <a:lstStyle>
            <a:lvl1pPr>
              <a:defRPr sz="2700"/>
            </a:lvl1pPr>
          </a:lstStyle>
          <a:p>
            <a:r>
              <a:rPr lang="en-US" noProof="0"/>
              <a:t>Click icon to add chart</a:t>
            </a:r>
            <a:endParaRPr lang="en-GB" noProof="0" dirty="0"/>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5" name="Content Placeholder 2"/>
          <p:cNvSpPr>
            <a:spLocks noGrp="1"/>
          </p:cNvSpPr>
          <p:nvPr>
            <p:ph idx="15" hasCustomPrompt="1"/>
          </p:nvPr>
        </p:nvSpPr>
        <p:spPr>
          <a:xfrm>
            <a:off x="817331" y="1433176"/>
            <a:ext cx="4545215"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812857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mage slide with titl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Picture Placeholder 8"/>
          <p:cNvSpPr>
            <a:spLocks noGrp="1"/>
          </p:cNvSpPr>
          <p:nvPr>
            <p:ph type="pic" sz="quarter" idx="15"/>
          </p:nvPr>
        </p:nvSpPr>
        <p:spPr>
          <a:xfrm>
            <a:off x="815498" y="1433178"/>
            <a:ext cx="10128104" cy="4564985"/>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38556997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12188825" cy="6866259"/>
          </a:xfrm>
        </p:spPr>
        <p:txBody>
          <a:bodyPr/>
          <a:lstStyle/>
          <a:p>
            <a:r>
              <a:rPr lang="en-US" noProof="0"/>
              <a:t>Click icon to add picture</a:t>
            </a:r>
            <a:endParaRPr lang="en-GB" noProof="0"/>
          </a:p>
        </p:txBody>
      </p:sp>
      <p:sp>
        <p:nvSpPr>
          <p:cNvPr id="3"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2867897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4" name="Table Placeholder 3"/>
          <p:cNvSpPr>
            <a:spLocks noGrp="1"/>
          </p:cNvSpPr>
          <p:nvPr>
            <p:ph type="tbl" sz="quarter" idx="14"/>
          </p:nvPr>
        </p:nvSpPr>
        <p:spPr>
          <a:xfrm>
            <a:off x="817328" y="1433185"/>
            <a:ext cx="10133094" cy="4531823"/>
          </a:xfrm>
        </p:spPr>
        <p:txBody>
          <a:bodyPr/>
          <a:lstStyle>
            <a:lvl1pPr>
              <a:lnSpc>
                <a:spcPts val="1600"/>
              </a:lnSpc>
              <a:defRPr sz="1300">
                <a:latin typeface="+mj-lt"/>
              </a:defRPr>
            </a:lvl1pPr>
          </a:lstStyle>
          <a:p>
            <a:r>
              <a:rPr lang="en-US" noProof="0"/>
              <a:t>Click icon to add table</a:t>
            </a:r>
            <a:endParaRPr lang="en-GB" noProof="0"/>
          </a:p>
        </p:txBody>
      </p:sp>
    </p:spTree>
    <p:extLst>
      <p:ext uri="{BB962C8B-B14F-4D97-AF65-F5344CB8AC3E}">
        <p14:creationId xmlns:p14="http://schemas.microsoft.com/office/powerpoint/2010/main" val="6203059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arge quot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767800" y="2294400"/>
            <a:ext cx="10576445" cy="22944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9" name="Text Placeholder 4"/>
          <p:cNvSpPr>
            <a:spLocks noGrp="1"/>
          </p:cNvSpPr>
          <p:nvPr>
            <p:ph type="body" sz="quarter" idx="14"/>
          </p:nvPr>
        </p:nvSpPr>
        <p:spPr>
          <a:xfrm>
            <a:off x="2140242" y="3734400"/>
            <a:ext cx="7836359" cy="1219200"/>
          </a:xfrm>
        </p:spPr>
        <p:txBody>
          <a:bodyPr/>
          <a:lstStyle>
            <a:lvl1pPr marL="0" indent="0" algn="ctr">
              <a:lnSpc>
                <a:spcPts val="5599"/>
              </a:lnSpc>
              <a:buNone/>
              <a:defRPr sz="2400" spc="0">
                <a:solidFill>
                  <a:schemeClr val="bg2"/>
                </a:solidFill>
                <a:latin typeface="Gill Sans M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noProof="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44996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7700972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slid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0" y="2794000"/>
            <a:ext cx="12188825" cy="17948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95795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899880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cknowledgements">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2" name="TextBox 1"/>
          <p:cNvSpPr txBox="1"/>
          <p:nvPr userDrawn="1"/>
        </p:nvSpPr>
        <p:spPr>
          <a:xfrm>
            <a:off x="3112571" y="5155174"/>
            <a:ext cx="7841180" cy="1179810"/>
          </a:xfrm>
          <a:prstGeom prst="rect">
            <a:avLst/>
          </a:prstGeom>
          <a:noFill/>
        </p:spPr>
        <p:txBody>
          <a:bodyPr wrap="square" lIns="0" tIns="0" rIns="0" bIns="0" rtlCol="0">
            <a:spAutoFit/>
          </a:bodyPr>
          <a:lstStyle/>
          <a:p>
            <a:pPr>
              <a:lnSpc>
                <a:spcPct val="100000"/>
              </a:lnSpc>
              <a:spcAft>
                <a:spcPts val="400"/>
              </a:spcAft>
            </a:pPr>
            <a:r>
              <a:rPr lang="en-GB" sz="1400" dirty="0">
                <a:solidFill>
                  <a:schemeClr val="bg2"/>
                </a:solidFill>
              </a:rPr>
              <a:t>The trademarks featured in this presentation are registered and/or unregistered trademarks of ARM Limited (or its subsidiaries) in the EU and/or elsewhere.  All rights reserved.  All other marks featured may be trademarks of their respective owners.</a:t>
            </a:r>
          </a:p>
          <a:p>
            <a:pPr>
              <a:lnSpc>
                <a:spcPct val="100000"/>
              </a:lnSpc>
              <a:spcAft>
                <a:spcPts val="400"/>
              </a:spcAft>
            </a:pPr>
            <a:r>
              <a:rPr lang="en-US" sz="1400" dirty="0">
                <a:solidFill>
                  <a:schemeClr val="bg2"/>
                </a:solidFill>
              </a:rPr>
              <a:t>Copyright © 2016 ARM Limited</a:t>
            </a:r>
          </a:p>
          <a:p>
            <a:pPr>
              <a:spcAft>
                <a:spcPts val="400"/>
              </a:spcAft>
            </a:pPr>
            <a:endParaRPr lang="en-US" sz="1400" dirty="0">
              <a:solidFill>
                <a:schemeClr val="bg2"/>
              </a:solidFill>
            </a:endParaRPr>
          </a:p>
        </p:txBody>
      </p:sp>
      <p:sp>
        <p:nvSpPr>
          <p:cNvPr id="4" name="Footer Placeholder 4"/>
          <p:cNvSpPr txBox="1">
            <a:spLocks/>
          </p:cNvSpPr>
          <p:nvPr userDrawn="1"/>
        </p:nvSpPr>
        <p:spPr>
          <a:xfrm>
            <a:off x="3112886" y="6395211"/>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19006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6034" y="1433176"/>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
        <p:nvSpPr>
          <p:cNvPr id="6"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7" name="TextBox 6"/>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21748426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6" name="TextBox 5"/>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35467538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slide with col 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860513"/>
            <a:ext cx="4798750" cy="4152937"/>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859797"/>
            <a:ext cx="4798750" cy="4154400"/>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20738" y="1433513"/>
            <a:ext cx="4818062" cy="365125"/>
          </a:xfrm>
        </p:spPr>
        <p:txBody>
          <a:bodyPr/>
          <a:lstStyle>
            <a:lvl1pPr marL="0" indent="0">
              <a:buNone/>
              <a:defRPr sz="3000">
                <a:solidFill>
                  <a:schemeClr val="accent3"/>
                </a:solidFill>
              </a:defRPr>
            </a:lvl1pPr>
          </a:lstStyle>
          <a:p>
            <a:pPr lvl="0"/>
            <a:r>
              <a:rPr lang="en-US" dirty="0"/>
              <a:t>Click to add subtitle</a:t>
            </a:r>
          </a:p>
        </p:txBody>
      </p:sp>
      <p:sp>
        <p:nvSpPr>
          <p:cNvPr id="6" name="Content Placeholder 5"/>
          <p:cNvSpPr>
            <a:spLocks noGrp="1"/>
          </p:cNvSpPr>
          <p:nvPr>
            <p:ph sz="quarter" idx="16" hasCustomPrompt="1"/>
          </p:nvPr>
        </p:nvSpPr>
        <p:spPr>
          <a:xfrm>
            <a:off x="6160560" y="1433513"/>
            <a:ext cx="4818062" cy="365125"/>
          </a:xfrm>
        </p:spPr>
        <p:txBody>
          <a:bodyPr/>
          <a:lstStyle>
            <a:lvl1pPr marL="0" indent="0">
              <a:buNone/>
              <a:defRPr sz="3000">
                <a:solidFill>
                  <a:schemeClr val="accent3"/>
                </a:solidFill>
              </a:defRPr>
            </a:lvl1pPr>
          </a:lstStyle>
          <a:p>
            <a:pPr lvl="0"/>
            <a:r>
              <a:rPr lang="en-US" dirty="0"/>
              <a:t>Click to add subtitle</a:t>
            </a:r>
          </a:p>
        </p:txBody>
      </p:sp>
    </p:spTree>
    <p:extLst>
      <p:ext uri="{BB962C8B-B14F-4D97-AF65-F5344CB8AC3E}">
        <p14:creationId xmlns:p14="http://schemas.microsoft.com/office/powerpoint/2010/main" val="3936281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a:t>Type or insert a quote into this box ensuring each line of text is as equal as possible.  There are three line to fill so please edit as required.  Character count </a:t>
            </a:r>
            <a:r>
              <a:rPr kumimoji="0" lang="en-GB" dirty="0" err="1"/>
              <a:t>approx</a:t>
            </a:r>
            <a:r>
              <a:rPr kumimoji="0" lang="en-GB" dirty="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a:t>Click to edit text</a:t>
            </a:r>
          </a:p>
          <a:p>
            <a:pPr lvl="1" eaLnBrk="1" latinLnBrk="0" hangingPunct="1"/>
            <a:r>
              <a:rPr kumimoji="0" lang="en-GB"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a:t>CONFIDENTIAL</a:t>
            </a:r>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4411" y="358084"/>
            <a:ext cx="10133095" cy="558557"/>
          </a:xfrm>
          <a:prstGeom prst="rect">
            <a:avLst/>
          </a:prstGeom>
        </p:spPr>
        <p:txBody>
          <a:bodyPr vert="horz" wrap="square" lIns="0" tIns="0" rIns="0" bIns="0" rtlCol="0" anchor="t">
            <a:sp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24410" y="1428277"/>
            <a:ext cx="10133095" cy="4564984"/>
          </a:xfrm>
          <a:prstGeom prst="rect">
            <a:avLst/>
          </a:prstGeom>
        </p:spPr>
        <p:txBody>
          <a:bodyPr vert="horz" lIns="0" tIns="0" rIns="0" bIns="0" rtlCol="0" anchor="t">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pic>
        <p:nvPicPr>
          <p:cNvPr id="8" name="Picture 7" descr="ARM_logo.emf"/>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11091384" y="6294968"/>
            <a:ext cx="686914" cy="205261"/>
          </a:xfrm>
          <a:prstGeom prst="rect">
            <a:avLst/>
          </a:prstGeom>
        </p:spPr>
      </p:pic>
      <p:sp>
        <p:nvSpPr>
          <p:cNvPr id="7" name="Footer Placeholder 4"/>
          <p:cNvSpPr txBox="1">
            <a:spLocks/>
          </p:cNvSpPr>
          <p:nvPr/>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tx2"/>
                </a:solidFill>
                <a:latin typeface="Gill Sans MT"/>
              </a:rPr>
              <a:t>© ARM 2016 </a:t>
            </a:r>
          </a:p>
        </p:txBody>
      </p:sp>
      <p:sp>
        <p:nvSpPr>
          <p:cNvPr id="9" name="Slide Number Placeholder 5"/>
          <p:cNvSpPr txBox="1">
            <a:spLocks/>
          </p:cNvSpPr>
          <p:nvPr/>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latin typeface="Gill Sans MT"/>
              </a:rPr>
              <a:pPr/>
              <a:t>‹#›</a:t>
            </a:fld>
            <a:endParaRPr lang="en-GB" sz="1200" dirty="0">
              <a:latin typeface="Gill Sans MT"/>
            </a:endParaRPr>
          </a:p>
        </p:txBody>
      </p:sp>
      <p:sp>
        <p:nvSpPr>
          <p:cNvPr id="6" name="TextBox 5"/>
          <p:cNvSpPr txBox="1"/>
          <p:nvPr/>
        </p:nvSpPr>
        <p:spPr>
          <a:xfrm>
            <a:off x="-1828642" y="423333"/>
            <a:ext cx="1828642" cy="307777"/>
          </a:xfrm>
          <a:prstGeom prst="rect">
            <a:avLst/>
          </a:prstGeom>
          <a:noFill/>
        </p:spPr>
        <p:txBody>
          <a:bodyPr wrap="square" rtlCol="0">
            <a:spAutoFit/>
          </a:bodyPr>
          <a:lstStyle/>
          <a:p>
            <a:pPr algn="r"/>
            <a:r>
              <a:rPr lang="en-US" sz="1400" dirty="0"/>
              <a:t>Title 40pt Title Case</a:t>
            </a:r>
          </a:p>
        </p:txBody>
      </p:sp>
      <p:sp>
        <p:nvSpPr>
          <p:cNvPr id="10" name="TextBox 9"/>
          <p:cNvSpPr txBox="1"/>
          <p:nvPr/>
        </p:nvSpPr>
        <p:spPr>
          <a:xfrm>
            <a:off x="-2218074" y="1484784"/>
            <a:ext cx="2218074" cy="307777"/>
          </a:xfrm>
          <a:prstGeom prst="rect">
            <a:avLst/>
          </a:prstGeom>
          <a:noFill/>
        </p:spPr>
        <p:txBody>
          <a:bodyPr wrap="square" rtlCol="0">
            <a:spAutoFit/>
          </a:bodyPr>
          <a:lstStyle/>
          <a:p>
            <a:pPr algn="r"/>
            <a:r>
              <a:rPr lang="en-US" sz="1400" dirty="0"/>
              <a:t>Bullets 24pt sentence</a:t>
            </a:r>
            <a:r>
              <a:rPr lang="en-US" sz="1400" baseline="0" dirty="0"/>
              <a:t> c</a:t>
            </a:r>
            <a:r>
              <a:rPr lang="en-US" sz="1400" dirty="0"/>
              <a:t>ase</a:t>
            </a:r>
          </a:p>
        </p:txBody>
      </p:sp>
      <p:sp>
        <p:nvSpPr>
          <p:cNvPr id="11" name="TextBox 10"/>
          <p:cNvSpPr txBox="1"/>
          <p:nvPr/>
        </p:nvSpPr>
        <p:spPr>
          <a:xfrm>
            <a:off x="-2455120" y="1806682"/>
            <a:ext cx="2455120" cy="307777"/>
          </a:xfrm>
          <a:prstGeom prst="rect">
            <a:avLst/>
          </a:prstGeom>
          <a:noFill/>
        </p:spPr>
        <p:txBody>
          <a:bodyPr wrap="square" rtlCol="0">
            <a:spAutoFit/>
          </a:bodyPr>
          <a:lstStyle/>
          <a:p>
            <a:pPr algn="r"/>
            <a:r>
              <a:rPr lang="en-US" sz="1400" dirty="0"/>
              <a:t>Sub-bullets 20pt sentence</a:t>
            </a:r>
            <a:r>
              <a:rPr lang="en-US" sz="1400" baseline="0" dirty="0"/>
              <a:t> c</a:t>
            </a:r>
            <a:r>
              <a:rPr lang="en-US" sz="1400" dirty="0"/>
              <a:t>ase</a:t>
            </a:r>
          </a:p>
        </p:txBody>
      </p:sp>
    </p:spTree>
    <p:extLst>
      <p:ext uri="{BB962C8B-B14F-4D97-AF65-F5344CB8AC3E}">
        <p14:creationId xmlns:p14="http://schemas.microsoft.com/office/powerpoint/2010/main" val="53961335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Lst>
  <p:hf sldNum="0" hdr="0" ftr="0" dt="0"/>
  <p:txStyles>
    <p:titleStyle>
      <a:lvl1pPr algn="l" defTabSz="604554" rtl="0" eaLnBrk="1" latinLnBrk="0" hangingPunct="1">
        <a:lnSpc>
          <a:spcPts val="4266"/>
        </a:lnSpc>
        <a:spcBef>
          <a:spcPct val="0"/>
        </a:spcBef>
        <a:buNone/>
        <a:defRPr sz="4000" b="0" kern="1200" spc="0">
          <a:solidFill>
            <a:schemeClr val="accent1"/>
          </a:solidFill>
          <a:latin typeface="+mj-lt"/>
          <a:ea typeface="+mj-ea"/>
          <a:cs typeface="+mj-cs"/>
        </a:defRPr>
      </a:lvl1pPr>
    </p:titleStyle>
    <p:bodyStyle>
      <a:lvl1pPr marL="239947"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400" kern="1200" spc="0">
          <a:solidFill>
            <a:schemeClr val="tx2"/>
          </a:solidFill>
          <a:latin typeface="Gill Sans MT"/>
          <a:ea typeface="+mn-ea"/>
          <a:cs typeface="+mn-cs"/>
        </a:defRPr>
      </a:lvl1pPr>
      <a:lvl2pPr marL="479896"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2pPr>
      <a:lvl3pPr marL="719843"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3pPr>
      <a:lvl4pPr marL="959792" indent="-239947" algn="l" defTabSz="795578" rtl="0" eaLnBrk="1" latinLnBrk="0" hangingPunct="1">
        <a:lnSpc>
          <a:spcPct val="100000"/>
        </a:lnSpc>
        <a:spcBef>
          <a:spcPts val="400"/>
        </a:spcBef>
        <a:buClr>
          <a:schemeClr val="accent1"/>
        </a:buClr>
        <a:buSzPct val="76000"/>
        <a:buFont typeface="Wingdings" charset="2"/>
        <a:buChar char="§"/>
        <a:defRPr sz="2000" kern="1200" spc="-67">
          <a:solidFill>
            <a:schemeClr val="tx2"/>
          </a:solidFill>
          <a:latin typeface="+mn-lt"/>
          <a:ea typeface="+mn-ea"/>
          <a:cs typeface="+mn-cs"/>
        </a:defRPr>
      </a:lvl4pPr>
      <a:lvl5pPr marL="237192" indent="-237192" algn="l" defTabSz="-600358" rtl="0" eaLnBrk="1" latinLnBrk="0" hangingPunct="1">
        <a:lnSpc>
          <a:spcPts val="3466"/>
        </a:lnSpc>
        <a:spcBef>
          <a:spcPts val="0"/>
        </a:spcBef>
        <a:buSzPct val="76000"/>
        <a:buFont typeface="+mj-lt"/>
        <a:buAutoNum type="arabicPeriod"/>
        <a:defRPr sz="3200" kern="1200" spc="-67">
          <a:solidFill>
            <a:schemeClr val="tx1"/>
          </a:solidFill>
          <a:latin typeface="+mn-lt"/>
          <a:ea typeface="+mn-ea"/>
          <a:cs typeface="+mn-cs"/>
        </a:defRPr>
      </a:lvl5pPr>
      <a:lvl6pPr marL="3325017" indent="-302406" algn="l" defTabSz="604554" rtl="0" eaLnBrk="1" latinLnBrk="0" hangingPunct="1">
        <a:spcBef>
          <a:spcPct val="20000"/>
        </a:spcBef>
        <a:buFont typeface="Arial"/>
        <a:buChar char="•"/>
        <a:defRPr sz="2700" kern="1200">
          <a:solidFill>
            <a:schemeClr val="tx1"/>
          </a:solidFill>
          <a:latin typeface="+mn-lt"/>
          <a:ea typeface="+mn-ea"/>
          <a:cs typeface="+mn-cs"/>
        </a:defRPr>
      </a:lvl6pPr>
      <a:lvl7pPr marL="3929683" indent="-302406" algn="l" defTabSz="604554" rtl="0" eaLnBrk="1" latinLnBrk="0" hangingPunct="1">
        <a:spcBef>
          <a:spcPct val="20000"/>
        </a:spcBef>
        <a:buFont typeface="Arial"/>
        <a:buChar char="•"/>
        <a:defRPr sz="2700" kern="1200">
          <a:solidFill>
            <a:schemeClr val="tx1"/>
          </a:solidFill>
          <a:latin typeface="+mn-lt"/>
          <a:ea typeface="+mn-ea"/>
          <a:cs typeface="+mn-cs"/>
        </a:defRPr>
      </a:lvl7pPr>
      <a:lvl8pPr marL="4534190" indent="-302406" algn="l" defTabSz="604554" rtl="0" eaLnBrk="1" latinLnBrk="0" hangingPunct="1">
        <a:spcBef>
          <a:spcPct val="20000"/>
        </a:spcBef>
        <a:buFont typeface="Arial"/>
        <a:buChar char="•"/>
        <a:defRPr sz="2700" kern="1200">
          <a:solidFill>
            <a:schemeClr val="tx1"/>
          </a:solidFill>
          <a:latin typeface="+mn-lt"/>
          <a:ea typeface="+mn-ea"/>
          <a:cs typeface="+mn-cs"/>
        </a:defRPr>
      </a:lvl8pPr>
      <a:lvl9pPr marL="5138709" indent="-302406" algn="l" defTabSz="604554"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4554" rtl="0" eaLnBrk="1" latinLnBrk="0" hangingPunct="1">
        <a:defRPr sz="2400" kern="1200">
          <a:solidFill>
            <a:schemeClr val="tx1"/>
          </a:solidFill>
          <a:latin typeface="+mn-lt"/>
          <a:ea typeface="+mn-ea"/>
          <a:cs typeface="+mn-cs"/>
        </a:defRPr>
      </a:lvl1pPr>
      <a:lvl2pPr marL="604554" algn="l" defTabSz="604554" rtl="0" eaLnBrk="1" latinLnBrk="0" hangingPunct="1">
        <a:defRPr sz="2400" kern="1200">
          <a:solidFill>
            <a:schemeClr val="tx1"/>
          </a:solidFill>
          <a:latin typeface="+mn-lt"/>
          <a:ea typeface="+mn-ea"/>
          <a:cs typeface="+mn-cs"/>
        </a:defRPr>
      </a:lvl2pPr>
      <a:lvl3pPr marL="1209111" algn="l" defTabSz="604554" rtl="0" eaLnBrk="1" latinLnBrk="0" hangingPunct="1">
        <a:defRPr sz="2400" kern="1200">
          <a:solidFill>
            <a:schemeClr val="tx1"/>
          </a:solidFill>
          <a:latin typeface="+mn-lt"/>
          <a:ea typeface="+mn-ea"/>
          <a:cs typeface="+mn-cs"/>
        </a:defRPr>
      </a:lvl3pPr>
      <a:lvl4pPr marL="1813664" algn="l" defTabSz="604554" rtl="0" eaLnBrk="1" latinLnBrk="0" hangingPunct="1">
        <a:defRPr sz="2400" kern="1200">
          <a:solidFill>
            <a:schemeClr val="tx1"/>
          </a:solidFill>
          <a:latin typeface="+mn-lt"/>
          <a:ea typeface="+mn-ea"/>
          <a:cs typeface="+mn-cs"/>
        </a:defRPr>
      </a:lvl4pPr>
      <a:lvl5pPr marL="2418261" algn="l" defTabSz="604554" rtl="0" eaLnBrk="1" latinLnBrk="0" hangingPunct="1">
        <a:defRPr sz="2400" kern="1200">
          <a:solidFill>
            <a:schemeClr val="tx1"/>
          </a:solidFill>
          <a:latin typeface="+mn-lt"/>
          <a:ea typeface="+mn-ea"/>
          <a:cs typeface="+mn-cs"/>
        </a:defRPr>
      </a:lvl5pPr>
      <a:lvl6pPr marL="3022790" algn="l" defTabSz="604554" rtl="0" eaLnBrk="1" latinLnBrk="0" hangingPunct="1">
        <a:defRPr sz="2400" kern="1200">
          <a:solidFill>
            <a:schemeClr val="tx1"/>
          </a:solidFill>
          <a:latin typeface="+mn-lt"/>
          <a:ea typeface="+mn-ea"/>
          <a:cs typeface="+mn-cs"/>
        </a:defRPr>
      </a:lvl6pPr>
      <a:lvl7pPr marL="3627326" algn="l" defTabSz="604554" rtl="0" eaLnBrk="1" latinLnBrk="0" hangingPunct="1">
        <a:defRPr sz="2400" kern="1200">
          <a:solidFill>
            <a:schemeClr val="tx1"/>
          </a:solidFill>
          <a:latin typeface="+mn-lt"/>
          <a:ea typeface="+mn-ea"/>
          <a:cs typeface="+mn-cs"/>
        </a:defRPr>
      </a:lvl7pPr>
      <a:lvl8pPr marL="4231946" algn="l" defTabSz="604554" rtl="0" eaLnBrk="1" latinLnBrk="0" hangingPunct="1">
        <a:defRPr sz="2400" kern="1200">
          <a:solidFill>
            <a:schemeClr val="tx1"/>
          </a:solidFill>
          <a:latin typeface="+mn-lt"/>
          <a:ea typeface="+mn-ea"/>
          <a:cs typeface="+mn-cs"/>
        </a:defRPr>
      </a:lvl8pPr>
      <a:lvl9pPr marL="4836453" algn="l" defTabSz="60455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I/O Driver</a:t>
            </a:r>
            <a:endParaRPr lang="en-US" b="1" dirty="0" err="1">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User </a:t>
            </a:r>
            <a:br>
              <a:rPr lang="de-DE" b="1" dirty="0">
                <a:solidFill>
                  <a:schemeClr val="tx1"/>
                </a:solidFill>
              </a:rPr>
            </a:br>
            <a:r>
              <a:rPr lang="de-DE" b="1" dirty="0">
                <a:solidFill>
                  <a:schemeClr val="tx1"/>
                </a:solidFill>
              </a:rPr>
              <a:t>Application</a:t>
            </a:r>
            <a:endParaRPr lang="en-US" b="1" dirty="0" err="1">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a:solidFill>
                  <a:schemeClr val="tx1"/>
                </a:solidFill>
              </a:rPr>
              <a:t>Firmware</a:t>
            </a:r>
            <a:endParaRPr lang="en-US" b="1" dirty="0" err="1">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a:t>TrustZone enabled  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br>
              <a:rPr lang="en-US" dirty="0"/>
            </a:br>
            <a:r>
              <a:rPr lang="en-US" b="1" dirty="0">
                <a:solidFill>
                  <a:schemeClr val="accent1"/>
                </a:solidFill>
              </a:rPr>
              <a:t>Non-secure</a:t>
            </a:r>
            <a:r>
              <a:rPr lang="en-US" dirty="0"/>
              <a:t> part cannot</a:t>
            </a:r>
            <a:br>
              <a:rPr lang="en-US" dirty="0"/>
            </a:br>
            <a:r>
              <a:rPr lang="en-US" dirty="0"/>
              <a:t>access </a:t>
            </a:r>
            <a:r>
              <a:rPr lang="en-US" b="1" dirty="0">
                <a:solidFill>
                  <a:schemeClr val="accent1"/>
                </a:solidFill>
              </a:rPr>
              <a:t>Secure</a:t>
            </a:r>
            <a:r>
              <a:rPr lang="en-US" dirty="0"/>
              <a:t> resources</a:t>
            </a:r>
          </a:p>
          <a:p>
            <a:pPr marL="0" indent="0">
              <a:buNone/>
            </a:pPr>
            <a:br>
              <a:rPr lang="en-US" dirty="0"/>
            </a:br>
            <a:r>
              <a:rPr lang="en-US" b="1" dirty="0">
                <a:solidFill>
                  <a:schemeClr val="accent1"/>
                </a:solidFill>
              </a:rPr>
              <a:t>Secure</a:t>
            </a:r>
            <a:r>
              <a:rPr lang="en-US" dirty="0"/>
              <a:t> part 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System Start</a:t>
            </a:r>
            <a:endParaRPr lang="en-US" b="1" dirty="0" err="1">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a:solidFill>
                  <a:schemeClr val="tx1"/>
                </a:solidFill>
              </a:rPr>
              <a:t>Communication</a:t>
            </a:r>
            <a:br>
              <a:rPr lang="de-DE" b="1" dirty="0">
                <a:solidFill>
                  <a:schemeClr val="tx1"/>
                </a:solidFill>
              </a:rPr>
            </a:br>
            <a:r>
              <a:rPr lang="de-DE" b="1" dirty="0">
                <a:solidFill>
                  <a:schemeClr val="tx1"/>
                </a:solidFill>
              </a:rPr>
              <a:t>Stack</a:t>
            </a:r>
            <a:endParaRPr lang="en-US" b="1" dirty="0" err="1">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 name="Title 1"/>
          <p:cNvSpPr>
            <a:spLocks noGrp="1"/>
          </p:cNvSpPr>
          <p:nvPr>
            <p:ph type="title"/>
          </p:nvPr>
        </p:nvSpPr>
        <p:spPr/>
        <p:txBody>
          <a:bodyPr>
            <a:normAutofit/>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R6</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R7</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R8</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R9</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SP (R13)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LR (R14)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PC (R15)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PSR</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 name="TextBox 2"/>
          <p:cNvSpPr txBox="1"/>
          <p:nvPr/>
        </p:nvSpPr>
        <p:spPr>
          <a:xfrm>
            <a:off x="382368" y="1226800"/>
            <a:ext cx="2376000" cy="661697"/>
          </a:xfrm>
          <a:prstGeom prst="rect">
            <a:avLst/>
          </a:prstGeom>
          <a:noFill/>
        </p:spPr>
        <p:txBody>
          <a:bodyPr wrap="non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srgbClr val="414444"/>
                </a:solidFill>
                <a:effectLst/>
                <a:uLnTx/>
                <a:uFillTx/>
                <a:latin typeface="Gill Sans MT"/>
                <a:ea typeface="+mn-ea"/>
                <a:cs typeface="+mn-cs"/>
              </a:rPr>
              <a:t>General purpose registers</a:t>
            </a:r>
            <a:br>
              <a:rPr kumimoji="0" lang="de-DE" sz="1900" b="0" i="0" u="none" strike="noStrike" kern="1200" cap="none" spc="0" normalizeH="0" baseline="0" noProof="0" dirty="0">
                <a:ln>
                  <a:noFill/>
                </a:ln>
                <a:solidFill>
                  <a:srgbClr val="414444"/>
                </a:solidFill>
                <a:effectLst/>
                <a:uLnTx/>
                <a:uFillTx/>
                <a:latin typeface="Gill Sans MT"/>
                <a:ea typeface="+mn-ea"/>
                <a:cs typeface="+mn-cs"/>
              </a:rPr>
            </a:br>
            <a:r>
              <a:rPr kumimoji="0" lang="de-DE" sz="1600" b="1" i="0" u="none" strike="noStrike" kern="1200" cap="none" spc="0" normalizeH="0" baseline="0" noProof="0" dirty="0">
                <a:ln>
                  <a:noFill/>
                </a:ln>
                <a:solidFill>
                  <a:srgbClr val="414444"/>
                </a:solidFill>
                <a:effectLst/>
                <a:uLnTx/>
                <a:uFillTx/>
                <a:latin typeface="Gill Sans MT"/>
                <a:ea typeface="+mn-ea"/>
                <a:cs typeface="+mn-cs"/>
              </a:rPr>
              <a:t>Visible in all states</a:t>
            </a:r>
            <a:endParaRPr kumimoji="0" lang="en-US" sz="16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
        <p:nvSpPr>
          <p:cNvPr id="44" name="TextBox 43"/>
          <p:cNvSpPr txBox="1"/>
          <p:nvPr/>
        </p:nvSpPr>
        <p:spPr>
          <a:xfrm>
            <a:off x="3026856" y="1381744"/>
            <a:ext cx="2004238"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49" name="TextBox 48"/>
          <p:cNvSpPr txBox="1"/>
          <p:nvPr/>
        </p:nvSpPr>
        <p:spPr>
          <a:xfrm>
            <a:off x="5589565" y="1381744"/>
            <a:ext cx="2004238" cy="420641"/>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Tree>
    <p:extLst>
      <p:ext uri="{BB962C8B-B14F-4D97-AF65-F5344CB8AC3E}">
        <p14:creationId xmlns:p14="http://schemas.microsoft.com/office/powerpoint/2010/main" val="175591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8" name="TextBox 7"/>
          <p:cNvSpPr txBox="1"/>
          <p:nvPr/>
        </p:nvSpPr>
        <p:spPr>
          <a:xfrm>
            <a:off x="820738" y="1433513"/>
            <a:ext cx="3960000"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9" name="TextBox 8"/>
          <p:cNvSpPr txBox="1"/>
          <p:nvPr/>
        </p:nvSpPr>
        <p:spPr>
          <a:xfrm>
            <a:off x="5967688" y="1433513"/>
            <a:ext cx="3960000"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
        <p:nvSpPr>
          <p:cNvPr id="11" name="Rectangle 10"/>
          <p:cNvSpPr/>
          <p:nvPr/>
        </p:nvSpPr>
        <p:spPr>
          <a:xfrm>
            <a:off x="820738" y="1974221"/>
            <a:ext cx="3960000" cy="1332000"/>
          </a:xfrm>
          <a:prstGeom prst="rect">
            <a:avLst/>
          </a:prstGeom>
          <a:solidFill>
            <a:srgbClr val="FFB2BA"/>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RTOS_NS (non-secure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RTOS API functions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Thread scheduler with </a:t>
            </a:r>
            <a:r>
              <a:rPr kumimoji="0" lang="en-US" sz="1600" b="0" i="0" u="none" strike="noStrike" kern="1200" cap="none" spc="0" normalizeH="0" baseline="0" noProof="0" dirty="0" err="1">
                <a:ln>
                  <a:noFill/>
                </a:ln>
                <a:solidFill>
                  <a:srgbClr val="414444"/>
                </a:solidFill>
                <a:effectLst/>
                <a:uLnTx/>
                <a:uFillTx/>
                <a:latin typeface="Gill Sans MT"/>
                <a:ea typeface="+mn-ea"/>
                <a:cs typeface="+mn-cs"/>
              </a:rPr>
              <a:t>SysTick</a:t>
            </a:r>
            <a:r>
              <a:rPr kumimoji="0" lang="en-US" sz="1600" b="0" i="0" u="none" strike="noStrike" kern="1200" cap="none" spc="0" normalizeH="0" baseline="0" noProof="0" dirty="0">
                <a:ln>
                  <a:noFill/>
                </a:ln>
                <a:solidFill>
                  <a:srgbClr val="414444"/>
                </a:solidFill>
                <a:effectLst/>
                <a:uLnTx/>
                <a:uFillTx/>
                <a:latin typeface="Gill Sans MT"/>
                <a:ea typeface="+mn-ea"/>
                <a:cs typeface="+mn-cs"/>
              </a:rPr>
              <a:t> handler</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Resource handling for non-secure objects</a:t>
            </a:r>
          </a:p>
        </p:txBody>
      </p:sp>
      <p:sp>
        <p:nvSpPr>
          <p:cNvPr id="12" name="Rectangle 11"/>
          <p:cNvSpPr/>
          <p:nvPr/>
        </p:nvSpPr>
        <p:spPr>
          <a:xfrm>
            <a:off x="5967688" y="1974221"/>
            <a:ext cx="3960000" cy="1332000"/>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RTOS_S (secure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Context switch to handle secure state registers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Called by RTOS_NS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Manages thread stack (PSP_S)</a:t>
            </a:r>
            <a:endParaRPr kumimoji="0" lang="en-GB" sz="1600" b="0" i="0" u="none" strike="noStrike" kern="1200" cap="none" spc="0" normalizeH="0" baseline="0" noProof="0" dirty="0">
              <a:ln>
                <a:noFill/>
              </a:ln>
              <a:solidFill>
                <a:srgbClr val="414444"/>
              </a:solidFill>
              <a:effectLst/>
              <a:uLnTx/>
              <a:uFillTx/>
              <a:latin typeface="Gill Sans MT"/>
              <a:ea typeface="+mn-ea"/>
              <a:cs typeface="+mn-cs"/>
            </a:endParaRPr>
          </a:p>
        </p:txBody>
      </p:sp>
      <p:cxnSp>
        <p:nvCxnSpPr>
          <p:cNvPr id="14" name="Straight Arrow Connector 13"/>
          <p:cNvCxnSpPr>
            <a:stCxn id="11" idx="3"/>
            <a:endCxn id="12" idx="1"/>
          </p:cNvCxnSpPr>
          <p:nvPr/>
        </p:nvCxnSpPr>
        <p:spPr>
          <a:xfrm>
            <a:off x="4780738" y="2640221"/>
            <a:ext cx="118695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984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Single Corner Rectangle 7"/>
          <p:cNvSpPr/>
          <p:nvPr/>
        </p:nvSpPr>
        <p:spPr bwMode="auto">
          <a:xfrm>
            <a:off x="820738" y="1680907"/>
            <a:ext cx="2412000" cy="936000"/>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startup_&lt;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&gt;.s</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device startup</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9" name="Snip Single Corner Rectangle 8"/>
          <p:cNvSpPr/>
          <p:nvPr/>
        </p:nvSpPr>
        <p:spPr bwMode="auto">
          <a:xfrm>
            <a:off x="821483" y="2796907"/>
            <a:ext cx="2412000" cy="936000"/>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system_&lt;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system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clock configuration</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0" name="Snip Single Corner Rectangle 9"/>
          <p:cNvSpPr/>
          <p:nvPr/>
        </p:nvSpPr>
        <p:spPr bwMode="auto">
          <a:xfrm>
            <a:off x="822975" y="3912907"/>
            <a:ext cx="2412000" cy="936000"/>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user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User application</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rPr>
              <a:t>main() { ... }</a:t>
            </a:r>
          </a:p>
        </p:txBody>
      </p:sp>
      <p:sp>
        <p:nvSpPr>
          <p:cNvPr id="11" name="Snip Single Corner Rectangle 10"/>
          <p:cNvSpPr/>
          <p:nvPr/>
        </p:nvSpPr>
        <p:spPr bwMode="auto">
          <a:xfrm>
            <a:off x="3922030" y="3914211"/>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&gt;.h</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device peripheral access</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12" name="Straight Arrow Connector 26"/>
          <p:cNvCxnSpPr>
            <a:cxnSpLocks noChangeShapeType="1"/>
            <a:stCxn id="11" idx="2"/>
            <a:endCxn id="10" idx="0"/>
          </p:cNvCxnSpPr>
          <p:nvPr/>
        </p:nvCxnSpPr>
        <p:spPr bwMode="auto">
          <a:xfrm flipH="1" flipV="1">
            <a:off x="3234975" y="4380907"/>
            <a:ext cx="687055" cy="1304"/>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3922030" y="2796907"/>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partitions_</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&lt;device&gt;</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Secure attributes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interrupt assignment</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25" name="Straight Arrow Connector 26"/>
          <p:cNvCxnSpPr>
            <a:cxnSpLocks noChangeShapeType="1"/>
            <a:stCxn id="24" idx="2"/>
            <a:endCxn id="9" idx="0"/>
          </p:cNvCxnSpPr>
          <p:nvPr/>
        </p:nvCxnSpPr>
        <p:spPr bwMode="auto">
          <a:xfrm flipH="1">
            <a:off x="3233483"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8" name="Snip Single Corner Rectangle 27"/>
          <p:cNvSpPr/>
          <p:nvPr/>
        </p:nvSpPr>
        <p:spPr bwMode="auto">
          <a:xfrm>
            <a:off x="6729190" y="3525920"/>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29" name="Rectangle 12"/>
          <p:cNvSpPr>
            <a:spLocks noChangeArrowheads="1"/>
          </p:cNvSpPr>
          <p:nvPr/>
        </p:nvSpPr>
        <p:spPr bwMode="auto">
          <a:xfrm>
            <a:off x="7250733" y="3493356"/>
            <a:ext cx="258859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device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0" name="Rectangle 14"/>
          <p:cNvSpPr>
            <a:spLocks noChangeArrowheads="1"/>
          </p:cNvSpPr>
          <p:nvPr/>
        </p:nvSpPr>
        <p:spPr bwMode="auto">
          <a:xfrm>
            <a:off x="7250733" y="3867498"/>
            <a:ext cx="2588593"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header files</a:t>
            </a:r>
            <a:b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b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generated from CMSIS-SVD</a:t>
            </a:r>
          </a:p>
        </p:txBody>
      </p:sp>
      <p:sp>
        <p:nvSpPr>
          <p:cNvPr id="31" name="Snip Single Corner Rectangle 30"/>
          <p:cNvSpPr/>
          <p:nvPr/>
        </p:nvSpPr>
        <p:spPr bwMode="auto">
          <a:xfrm>
            <a:off x="6729190" y="4493719"/>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endParaRPr>
          </a:p>
        </p:txBody>
      </p:sp>
      <p:sp>
        <p:nvSpPr>
          <p:cNvPr id="32" name="Rectangle 16"/>
          <p:cNvSpPr>
            <a:spLocks noChangeArrowheads="1"/>
          </p:cNvSpPr>
          <p:nvPr/>
        </p:nvSpPr>
        <p:spPr bwMode="auto">
          <a:xfrm>
            <a:off x="7250734" y="4478844"/>
            <a:ext cx="258859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User program</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3" name="Snip Single Corner Rectangle 32"/>
          <p:cNvSpPr/>
          <p:nvPr/>
        </p:nvSpPr>
        <p:spPr bwMode="auto">
          <a:xfrm>
            <a:off x="6729190" y="4003820"/>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Tree>
    <p:extLst>
      <p:ext uri="{BB962C8B-B14F-4D97-AF65-F5344CB8AC3E}">
        <p14:creationId xmlns:p14="http://schemas.microsoft.com/office/powerpoint/2010/main" val="2913101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a:solidFill>
                  <a:schemeClr val="accent1"/>
                </a:solidFill>
              </a:rPr>
              <a:t>Non-secure</a:t>
            </a:r>
            <a:r>
              <a:rPr lang="en-US" dirty="0"/>
              <a:t> memory view is identical with Cortex-M</a:t>
            </a:r>
          </a:p>
          <a:p>
            <a:pPr marL="0" indent="0">
              <a:buNone/>
            </a:pPr>
            <a:endParaRPr lang="en-US" b="1" dirty="0"/>
          </a:p>
          <a:p>
            <a:pPr marL="0" indent="0">
              <a:buNone/>
            </a:pPr>
            <a:r>
              <a:rPr lang="en-US" dirty="0"/>
              <a:t>Branches to fixed memory locations access </a:t>
            </a:r>
            <a:r>
              <a:rPr lang="en-US" b="1" dirty="0">
                <a:solidFill>
                  <a:schemeClr val="accent1"/>
                </a:solidFill>
              </a:rPr>
              <a:t>Secure </a:t>
            </a:r>
            <a:r>
              <a:rPr lang="en-US" dirty="0"/>
              <a:t>firmware</a:t>
            </a:r>
            <a:br>
              <a:rPr lang="en-US" dirty="0"/>
            </a:br>
            <a:endParaRPr lang="en-US" dirty="0"/>
          </a:p>
          <a:p>
            <a:pPr marL="0" indent="0">
              <a:buNone/>
            </a:pPr>
            <a:r>
              <a:rPr lang="en-US" b="1" dirty="0">
                <a:solidFill>
                  <a:schemeClr val="accent1"/>
                </a:solidFill>
              </a:rPr>
              <a:t>Secure </a:t>
            </a:r>
            <a:r>
              <a:rPr lang="en-US" dirty="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Non-secure </a:t>
            </a:r>
            <a:r>
              <a:rPr lang="de-DE" sz="1900" dirty="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Secure</a:t>
            </a:r>
            <a:r>
              <a:rPr lang="de-DE" sz="1900" dirty="0"/>
              <a:t> 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a:solidFill>
                  <a:srgbClr val="128CAB"/>
                </a:solidFill>
              </a:rPr>
              <a:t>Secure</a:t>
            </a:r>
            <a:r>
              <a:rPr lang="en-US" dirty="0">
                <a:solidFill>
                  <a:srgbClr val="128CAB"/>
                </a:solidFill>
              </a:rPr>
              <a:t> </a:t>
            </a:r>
            <a:r>
              <a:rPr lang="en-US" dirty="0"/>
              <a:t>memory view shows additional Flash, RAM, and Peripherals.</a:t>
            </a:r>
          </a:p>
          <a:p>
            <a:pPr marL="0" indent="0">
              <a:buNone/>
            </a:pPr>
            <a:endParaRPr lang="en-US" b="1" dirty="0"/>
          </a:p>
          <a:p>
            <a:pPr marL="0" indent="0">
              <a:buNone/>
            </a:pPr>
            <a:r>
              <a:rPr lang="en-US" dirty="0"/>
              <a:t>Access to all regions is possible in </a:t>
            </a:r>
            <a:r>
              <a:rPr lang="en-US" b="1" dirty="0">
                <a:solidFill>
                  <a:srgbClr val="128CAB"/>
                </a:solidFill>
              </a:rPr>
              <a:t>Secure</a:t>
            </a:r>
            <a:r>
              <a:rPr lang="en-US" dirty="0">
                <a:solidFill>
                  <a:srgbClr val="128CAB"/>
                </a:solidFill>
              </a:rPr>
              <a:t> </a:t>
            </a:r>
            <a:r>
              <a:rPr lang="en-US" dirty="0"/>
              <a:t>state</a:t>
            </a:r>
          </a:p>
          <a:p>
            <a:pPr marL="0" indent="0">
              <a:buNone/>
            </a:pPr>
            <a:endParaRPr lang="en-US" b="1" dirty="0"/>
          </a:p>
          <a:p>
            <a:pPr marL="0" indent="0">
              <a:buNone/>
            </a:pPr>
            <a:r>
              <a:rPr lang="en-US" dirty="0"/>
              <a:t>Regions</a:t>
            </a:r>
            <a:r>
              <a:rPr lang="en-US" b="1" dirty="0"/>
              <a:t> </a:t>
            </a:r>
            <a:r>
              <a:rPr lang="en-US" dirty="0"/>
              <a:t>can be configured in </a:t>
            </a:r>
            <a:r>
              <a:rPr lang="en-US" b="1" dirty="0">
                <a:solidFill>
                  <a:srgbClr val="128CAB"/>
                </a:solidFill>
              </a:rPr>
              <a:t>Secure</a:t>
            </a:r>
            <a:r>
              <a:rPr lang="en-US" dirty="0"/>
              <a:t> state using the</a:t>
            </a:r>
            <a:br>
              <a:rPr lang="en-US" dirty="0"/>
            </a:br>
            <a:r>
              <a:rPr lang="en-US" b="1" dirty="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purpose</a:t>
            </a:r>
            <a:br>
              <a:rPr lang="de-DE" dirty="0"/>
            </a:br>
            <a:r>
              <a:rPr lang="de-DE" dirty="0"/>
              <a:t> 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a:t>compiler</a:t>
              </a:r>
              <a:r>
                <a:rPr lang="en-US" sz="2000" b="1" dirty="0"/>
                <a:t>&gt;.c</a:t>
              </a:r>
              <a:br>
                <a:rPr lang="en-US" sz="2000" dirty="0"/>
              </a:br>
              <a:br>
                <a:rPr lang="en-US" sz="1400" dirty="0"/>
              </a:br>
              <a:r>
                <a:rPr lang="en-US" sz="2000" dirty="0"/>
                <a:t>CMSIS Device Startup</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a:t>device</a:t>
              </a:r>
              <a:r>
                <a:rPr lang="en-US" sz="2000" b="1" dirty="0"/>
                <a:t>&gt;.c</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a:t>user</a:t>
              </a:r>
              <a:r>
                <a:rPr lang="en-US" sz="2000" b="1" dirty="0"/>
                <a:t>&gt;.c/c++</a:t>
              </a:r>
              <a:br>
                <a:rPr lang="en-US" sz="2000" dirty="0"/>
              </a:b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a:t>device</a:t>
              </a:r>
              <a:r>
                <a:rPr lang="en-US" sz="2000" b="1" dirty="0"/>
                <a:t>&gt;.h</a:t>
              </a:r>
              <a:br>
                <a:rPr lang="en-US" sz="2000" b="1" dirty="0"/>
              </a:b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a:t>partition_&lt;</a:t>
              </a:r>
              <a:r>
                <a:rPr lang="en-US" sz="2000" b="1" dirty="0"/>
                <a:t>device&gt;.h</a:t>
              </a:r>
              <a:br>
                <a:rPr lang="en-US" sz="2000" b="1" dirty="0"/>
              </a:b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a:t>Files relating to CMSIS-CORE including device specific files</a:t>
            </a:r>
          </a:p>
          <a:p>
            <a:pPr marL="0" indent="0">
              <a:buNone/>
            </a:pPr>
            <a:endParaRPr lang="en-US" sz="1600" b="1" dirty="0"/>
          </a:p>
          <a:p>
            <a:pPr marL="0" indent="0">
              <a:buNone/>
            </a:pPr>
            <a:r>
              <a:rPr lang="en-US" b="1" dirty="0">
                <a:solidFill>
                  <a:srgbClr val="128CAB"/>
                </a:solidFill>
              </a:rPr>
              <a:t>partitions.h </a:t>
            </a:r>
            <a:r>
              <a:rPr lang="en-US" dirty="0"/>
              <a:t> provides initial setup for </a:t>
            </a:r>
            <a:r>
              <a:rPr lang="en-US" b="1" dirty="0"/>
              <a:t>Secure Attribution Unit </a:t>
            </a:r>
            <a:r>
              <a:rPr lang="en-US" dirty="0"/>
              <a:t>and configures </a:t>
            </a:r>
            <a:r>
              <a:rPr lang="en-US" b="1" dirty="0">
                <a:solidFill>
                  <a:srgbClr val="128CAB"/>
                </a:solidFill>
              </a:rPr>
              <a:t>Non Secure</a:t>
            </a:r>
            <a:r>
              <a:rPr lang="en-US" dirty="0">
                <a:solidFill>
                  <a:srgbClr val="128CAB"/>
                </a:solidFill>
              </a:rPr>
              <a:t>  </a:t>
            </a:r>
            <a:r>
              <a:rPr lang="en-US" dirty="0"/>
              <a:t>mode memory areas and interrupts</a:t>
            </a:r>
            <a:endParaRPr lang="en-US" b="1" dirty="0"/>
          </a:p>
        </p:txBody>
      </p:sp>
    </p:spTree>
    <p:extLst>
      <p:ext uri="{BB962C8B-B14F-4D97-AF65-F5344CB8AC3E}">
        <p14:creationId xmlns:p14="http://schemas.microsoft.com/office/powerpoint/2010/main" val="63045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431" y="358341"/>
            <a:ext cx="10133095" cy="558487"/>
          </a:xfrm>
        </p:spPr>
        <p:txBody>
          <a:bodyPr>
            <a:normAutofit fontScale="90000"/>
          </a:bodyPr>
          <a:lstStyle/>
          <a:p>
            <a:r>
              <a:rPr lang="en-US" dirty="0"/>
              <a:t>ARMv8-M CMSIS-RTOS Scheduler – Concept</a:t>
            </a:r>
          </a:p>
        </p:txBody>
      </p:sp>
      <p:sp>
        <p:nvSpPr>
          <p:cNvPr id="4" name="TextBox 3"/>
          <p:cNvSpPr txBox="1"/>
          <p:nvPr/>
        </p:nvSpPr>
        <p:spPr>
          <a:xfrm>
            <a:off x="614431" y="4348639"/>
            <a:ext cx="5807193" cy="1799120"/>
          </a:xfrm>
          <a:prstGeom prst="rect">
            <a:avLst/>
          </a:prstGeom>
        </p:spPr>
        <p:txBody>
          <a:bodyPr vert="horz" wrap="square" lIns="0" tIns="0" rIns="0" bIns="0" rtlCol="0" anchor="t">
            <a:normAutofit fontScale="92500" lnSpcReduction="10000"/>
          </a:bodyPr>
          <a:lstStyle/>
          <a:p>
            <a:pPr marL="226435" indent="-226435">
              <a:buClr>
                <a:schemeClr val="accent1"/>
              </a:buClr>
              <a:buFont typeface="Wingdings" panose="05000000000000000000" pitchFamily="2" charset="2"/>
              <a:buChar char="§"/>
              <a:tabLst>
                <a:tab pos="226435" algn="l"/>
              </a:tabLst>
            </a:pPr>
            <a:r>
              <a:rPr lang="en-US" sz="2300" dirty="0">
                <a:latin typeface="Gill Sans MT"/>
              </a:rPr>
              <a:t>Split RTOS into Secure/Non-Secure part</a:t>
            </a:r>
            <a:br>
              <a:rPr lang="en-US" sz="2300" dirty="0">
                <a:latin typeface="Gill Sans MT"/>
              </a:rPr>
            </a:b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calls to software that runs in Secure State</a:t>
            </a:r>
          </a:p>
          <a:p>
            <a:pPr marL="226435" indent="-226435">
              <a:buClr>
                <a:schemeClr val="accent1"/>
              </a:buClr>
              <a:tabLst>
                <a:tab pos="226435" algn="l"/>
              </a:tabLst>
            </a:pP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callbacks from RTOS_S to RTOS_NS</a:t>
            </a:r>
          </a:p>
          <a:p>
            <a:r>
              <a:rPr lang="en-US" dirty="0"/>
              <a:t> </a:t>
            </a:r>
            <a:endParaRPr lang="en-GB" dirty="0"/>
          </a:p>
        </p:txBody>
      </p:sp>
      <p:sp>
        <p:nvSpPr>
          <p:cNvPr id="5" name="TextBox 4"/>
          <p:cNvSpPr txBox="1"/>
          <p:nvPr/>
        </p:nvSpPr>
        <p:spPr>
          <a:xfrm>
            <a:off x="3215391" y="1636135"/>
            <a:ext cx="914400" cy="914400"/>
          </a:xfrm>
          <a:prstGeom prst="rect">
            <a:avLst/>
          </a:prstGeom>
        </p:spPr>
        <p:txBody>
          <a:bodyPr vert="horz" wrap="none" lIns="0" tIns="0" rIns="0" bIns="0" rtlCol="0" anchor="t">
            <a:normAutofit/>
          </a:bodyPr>
          <a:lstStyle/>
          <a:p>
            <a:endParaRPr lang="en-GB" dirty="0"/>
          </a:p>
        </p:txBody>
      </p:sp>
      <p:sp>
        <p:nvSpPr>
          <p:cNvPr id="23" name="Rectangle 22"/>
          <p:cNvSpPr/>
          <p:nvPr/>
        </p:nvSpPr>
        <p:spPr>
          <a:xfrm>
            <a:off x="1207995" y="1756205"/>
            <a:ext cx="4029024" cy="2063111"/>
          </a:xfrm>
          <a:prstGeom prst="rect">
            <a:avLst/>
          </a:prstGeom>
          <a:solidFill>
            <a:schemeClr val="accent1">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RTOS (non secure part)</a:t>
            </a:r>
            <a:br>
              <a:rPr lang="en-US" sz="1900" b="1" dirty="0">
                <a:solidFill>
                  <a:schemeClr val="tx1"/>
                </a:solidFill>
              </a:rPr>
            </a:br>
            <a:endParaRPr lang="en-US" sz="1400" b="1" dirty="0">
              <a:solidFill>
                <a:schemeClr val="tx1"/>
              </a:solidFill>
            </a:endParaRPr>
          </a:p>
          <a:p>
            <a:r>
              <a:rPr lang="en-US" sz="1900" b="1" dirty="0">
                <a:solidFill>
                  <a:schemeClr val="tx1"/>
                </a:solidFill>
              </a:rPr>
              <a:t>  - </a:t>
            </a:r>
            <a:r>
              <a:rPr lang="en-US" sz="1900" dirty="0">
                <a:solidFill>
                  <a:schemeClr val="tx1"/>
                </a:solidFill>
              </a:rPr>
              <a:t>RTOS API functions</a:t>
            </a:r>
            <a:br>
              <a:rPr lang="en-US" sz="1900" dirty="0">
                <a:solidFill>
                  <a:schemeClr val="tx1"/>
                </a:solidFill>
              </a:rPr>
            </a:br>
            <a:r>
              <a:rPr lang="en-US" sz="1900" dirty="0">
                <a:solidFill>
                  <a:schemeClr val="tx1"/>
                </a:solidFill>
              </a:rPr>
              <a:t>  - Scheduler with SysTick Handler</a:t>
            </a:r>
          </a:p>
          <a:p>
            <a:r>
              <a:rPr lang="en-US" sz="1900" dirty="0">
                <a:solidFill>
                  <a:schemeClr val="tx1"/>
                </a:solidFill>
              </a:rPr>
              <a:t>  - Resource handling for non-secure  </a:t>
            </a:r>
            <a:br>
              <a:rPr lang="en-US" sz="1900" dirty="0">
                <a:solidFill>
                  <a:schemeClr val="tx1"/>
                </a:solidFill>
              </a:rPr>
            </a:br>
            <a:r>
              <a:rPr lang="en-US" sz="1900" dirty="0">
                <a:solidFill>
                  <a:schemeClr val="tx1"/>
                </a:solidFill>
              </a:rPr>
              <a:t>    objects</a:t>
            </a:r>
          </a:p>
        </p:txBody>
      </p:sp>
      <p:sp>
        <p:nvSpPr>
          <p:cNvPr id="52" name="Rectangle 51"/>
          <p:cNvSpPr/>
          <p:nvPr/>
        </p:nvSpPr>
        <p:spPr>
          <a:xfrm>
            <a:off x="6421620" y="1756205"/>
            <a:ext cx="4117182" cy="2063111"/>
          </a:xfrm>
          <a:prstGeom prst="rect">
            <a:avLst/>
          </a:prstGeom>
          <a:solidFill>
            <a:schemeClr val="accent2">
              <a:lumMod val="40000"/>
              <a:lumOff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TZ_context (secure part)</a:t>
            </a:r>
          </a:p>
          <a:p>
            <a:endParaRPr lang="en-US" sz="1400" b="1" dirty="0">
              <a:solidFill>
                <a:schemeClr val="tx1"/>
              </a:solidFill>
            </a:endParaRPr>
          </a:p>
          <a:p>
            <a:r>
              <a:rPr lang="en-US" sz="1900" dirty="0">
                <a:solidFill>
                  <a:schemeClr val="tx1"/>
                </a:solidFill>
              </a:rPr>
              <a:t>  - Called only by </a:t>
            </a:r>
            <a:r>
              <a:rPr lang="en-US" sz="1900" b="1" dirty="0">
                <a:solidFill>
                  <a:schemeClr val="tx1"/>
                </a:solidFill>
              </a:rPr>
              <a:t>RTOS_NS</a:t>
            </a:r>
          </a:p>
          <a:p>
            <a:r>
              <a:rPr lang="en-US" sz="1900" dirty="0">
                <a:solidFill>
                  <a:schemeClr val="tx1"/>
                </a:solidFill>
              </a:rPr>
              <a:t>  - Context switch to handle secure|</a:t>
            </a:r>
            <a:br>
              <a:rPr lang="en-US" sz="1900" dirty="0">
                <a:solidFill>
                  <a:schemeClr val="tx1"/>
                </a:solidFill>
              </a:rPr>
            </a:br>
            <a:r>
              <a:rPr lang="en-US" sz="1900" dirty="0">
                <a:solidFill>
                  <a:schemeClr val="tx1"/>
                </a:solidFill>
              </a:rPr>
              <a:t>    state registers</a:t>
            </a:r>
            <a:br>
              <a:rPr lang="en-US" sz="1900" dirty="0">
                <a:solidFill>
                  <a:schemeClr val="tx1"/>
                </a:solidFill>
              </a:rPr>
            </a:br>
            <a:r>
              <a:rPr lang="en-US" sz="1900" dirty="0">
                <a:solidFill>
                  <a:schemeClr val="tx1"/>
                </a:solidFill>
              </a:rPr>
              <a:t>  - Manages thread stack (PSP_S)</a:t>
            </a:r>
            <a:endParaRPr lang="en-GB" sz="1900" dirty="0">
              <a:solidFill>
                <a:schemeClr val="tx1"/>
              </a:solidFill>
            </a:endParaRPr>
          </a:p>
        </p:txBody>
      </p:sp>
      <p:cxnSp>
        <p:nvCxnSpPr>
          <p:cNvPr id="28" name="Straight Arrow Connector 27"/>
          <p:cNvCxnSpPr/>
          <p:nvPr/>
        </p:nvCxnSpPr>
        <p:spPr>
          <a:xfrm>
            <a:off x="5237020" y="2787760"/>
            <a:ext cx="118460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21620" y="1215494"/>
            <a:ext cx="4117182"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2" name="TextBox 11"/>
          <p:cNvSpPr txBox="1"/>
          <p:nvPr/>
        </p:nvSpPr>
        <p:spPr>
          <a:xfrm>
            <a:off x="1207995" y="1215494"/>
            <a:ext cx="4029024"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Tree>
    <p:extLst>
      <p:ext uri="{BB962C8B-B14F-4D97-AF65-F5344CB8AC3E}">
        <p14:creationId xmlns:p14="http://schemas.microsoft.com/office/powerpoint/2010/main" val="3342152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16410" y="1209676"/>
            <a:ext cx="2887228" cy="4319999"/>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Firmware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7" name="Rectangle 6"/>
          <p:cNvSpPr/>
          <p:nvPr/>
        </p:nvSpPr>
        <p:spPr>
          <a:xfrm>
            <a:off x="980820" y="1209675"/>
            <a:ext cx="2915041" cy="4320000"/>
          </a:xfrm>
          <a:prstGeom prst="rect">
            <a:avLst/>
          </a:prstGeom>
          <a:solidFill>
            <a:srgbClr val="FFB2BA"/>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User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8" name="Rectangle 7"/>
          <p:cNvSpPr/>
          <p:nvPr/>
        </p:nvSpPr>
        <p:spPr>
          <a:xfrm>
            <a:off x="1133179" y="5044304"/>
            <a:ext cx="2578561" cy="360000"/>
          </a:xfrm>
          <a:prstGeom prst="rect">
            <a:avLst/>
          </a:prstGeom>
          <a:solidFill>
            <a:srgbClr val="00C3DC"/>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prstClr val="white"/>
                </a:solidFill>
                <a:effectLst/>
                <a:uLnTx/>
                <a:uFillTx/>
                <a:latin typeface="Gill Sans MT"/>
                <a:ea typeface="+mn-ea"/>
                <a:cs typeface="+mn-cs"/>
              </a:rPr>
              <a:t>I/O Driver</a:t>
            </a:r>
            <a:endParaRPr kumimoji="0" lang="en-US" sz="1900" b="1"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1166508" y="2486444"/>
            <a:ext cx="2545233" cy="2373206"/>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User </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application</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2" name="Rectangle 11"/>
          <p:cNvSpPr/>
          <p:nvPr/>
        </p:nvSpPr>
        <p:spPr>
          <a:xfrm>
            <a:off x="5620739" y="2850044"/>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Firmware</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3" name="Rectangle 12"/>
          <p:cNvSpPr/>
          <p:nvPr/>
        </p:nvSpPr>
        <p:spPr>
          <a:xfrm>
            <a:off x="6064926" y="3306127"/>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Code</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6064926" y="3655063"/>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Const</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6064926" y="4003999"/>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Data</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TextBox 20"/>
          <p:cNvSpPr txBox="1"/>
          <p:nvPr/>
        </p:nvSpPr>
        <p:spPr>
          <a:xfrm>
            <a:off x="3895858" y="4859649"/>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Callbacks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6" name="TextBox 25"/>
          <p:cNvSpPr txBox="1"/>
          <p:nvPr/>
        </p:nvSpPr>
        <p:spPr>
          <a:xfrm>
            <a:off x="3895859" y="2072232"/>
            <a:ext cx="1520551" cy="415476"/>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srgbClr val="414444"/>
                </a:solidFill>
                <a:effectLst/>
                <a:uLnTx/>
                <a:uFillTx/>
                <a:latin typeface="Gill Sans MT"/>
                <a:ea typeface="+mn-ea"/>
                <a:cs typeface="+mn-cs"/>
              </a:rPr>
              <a:t>Start</a:t>
            </a:r>
            <a:endParaRPr kumimoji="0" lang="en-GB" sz="19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7" name="Rectangle 26"/>
          <p:cNvSpPr/>
          <p:nvPr/>
        </p:nvSpPr>
        <p:spPr>
          <a:xfrm>
            <a:off x="5620739" y="2306444"/>
            <a:ext cx="2510623" cy="360000"/>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System start</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8" name="Rectangle 27"/>
          <p:cNvSpPr/>
          <p:nvPr/>
        </p:nvSpPr>
        <p:spPr>
          <a:xfrm>
            <a:off x="5629418" y="4552728"/>
            <a:ext cx="2527981" cy="792000"/>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Communication</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stack</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0" name="TextBox 29"/>
          <p:cNvSpPr txBox="1"/>
          <p:nvPr/>
        </p:nvSpPr>
        <p:spPr>
          <a:xfrm>
            <a:off x="1166507" y="1762844"/>
            <a:ext cx="2545233" cy="360000"/>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31" name="TextBox 30"/>
          <p:cNvSpPr txBox="1"/>
          <p:nvPr/>
        </p:nvSpPr>
        <p:spPr>
          <a:xfrm>
            <a:off x="5612063" y="1762844"/>
            <a:ext cx="2510621" cy="360000"/>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32" name="Straight Arrow Connector 31"/>
          <p:cNvCxnSpPr>
            <a:stCxn id="27" idx="1"/>
          </p:cNvCxnSpPr>
          <p:nvPr/>
        </p:nvCxnSpPr>
        <p:spPr>
          <a:xfrm flipH="1">
            <a:off x="3711740" y="2486444"/>
            <a:ext cx="1908999" cy="126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3711742" y="5224305"/>
            <a:ext cx="1917676" cy="465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3895858" y="4352893"/>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5" name="TextBox 34"/>
          <p:cNvSpPr txBox="1"/>
          <p:nvPr/>
        </p:nvSpPr>
        <p:spPr>
          <a:xfrm>
            <a:off x="3895857" y="3213697"/>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cxnSp>
        <p:nvCxnSpPr>
          <p:cNvPr id="36" name="Straight Arrow Connector 35"/>
          <p:cNvCxnSpPr>
            <a:endCxn id="12" idx="1"/>
          </p:cNvCxnSpPr>
          <p:nvPr/>
        </p:nvCxnSpPr>
        <p:spPr>
          <a:xfrm>
            <a:off x="3720419" y="3597600"/>
            <a:ext cx="190032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3711740" y="4729991"/>
            <a:ext cx="1917678"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2339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80787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81105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703446" y="1436723"/>
            <a:ext cx="6001294" cy="420641"/>
          </a:xfrm>
          <a:prstGeom prst="rect">
            <a:avLst/>
          </a:prstGeom>
          <a:solidFill>
            <a:schemeClr val="accent5"/>
          </a:solidFill>
          <a:ln>
            <a:noFill/>
          </a:ln>
          <a:effectLst/>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11" name="Rectangle 10"/>
          <p:cNvSpPr/>
          <p:nvPr/>
        </p:nvSpPr>
        <p:spPr>
          <a:xfrm>
            <a:off x="170016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nvGrpSpPr>
          <p:cNvPr id="9" name="Group 8"/>
          <p:cNvGrpSpPr/>
          <p:nvPr/>
        </p:nvGrpSpPr>
        <p:grpSpPr>
          <a:xfrm>
            <a:off x="170016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405890" y="3343928"/>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405890" y="2904479"/>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405890" y="2465033"/>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405890" y="2024827"/>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405890" y="1799739"/>
              <a:ext cx="2085153" cy="220103"/>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405890" y="1579636"/>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cxnSp>
        <p:nvCxnSpPr>
          <p:cNvPr id="33" name="Straight Connector 32"/>
          <p:cNvCxnSpPr/>
          <p:nvPr/>
        </p:nvCxnSpPr>
        <p:spPr>
          <a:xfrm>
            <a:off x="447801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55402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653251"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51"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51"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51"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51"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51"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51"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51"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62" name="TextBox 61"/>
          <p:cNvSpPr txBox="1"/>
          <p:nvPr/>
        </p:nvSpPr>
        <p:spPr>
          <a:xfrm>
            <a:off x="4799448" y="5117921"/>
            <a:ext cx="2446781"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de-DE" sz="2000" b="0" i="0" u="none" strike="noStrike" kern="1200" cap="none" spc="0" normalizeH="0" baseline="0" noProof="0" dirty="0">
                <a:ln>
                  <a:noFill/>
                </a:ln>
                <a:solidFill>
                  <a:srgbClr val="CF364A"/>
                </a:solidFill>
                <a:effectLst/>
                <a:uLnTx/>
                <a:uFillTx/>
                <a:latin typeface="Gill Sans MT"/>
                <a:ea typeface="+mn-ea"/>
                <a:cs typeface="+mn-cs"/>
              </a:rPr>
              <a:t>Non-secure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65" name="Rectangle 64"/>
          <p:cNvSpPr/>
          <p:nvPr/>
        </p:nvSpPr>
        <p:spPr>
          <a:xfrm>
            <a:off x="4925054" y="4746214"/>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4925054" y="445274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4925054" y="415927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8" name="Rectangle 67"/>
          <p:cNvSpPr/>
          <p:nvPr/>
        </p:nvSpPr>
        <p:spPr>
          <a:xfrm>
            <a:off x="4925054" y="386580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4925054" y="357233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0" name="Rectangle 69"/>
          <p:cNvSpPr/>
          <p:nvPr/>
        </p:nvSpPr>
        <p:spPr>
          <a:xfrm>
            <a:off x="492505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4925054" y="298539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492505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cxnSp>
        <p:nvCxnSpPr>
          <p:cNvPr id="74" name="Straight Connector 73"/>
          <p:cNvCxnSpPr/>
          <p:nvPr/>
        </p:nvCxnSpPr>
        <p:spPr>
          <a:xfrm>
            <a:off x="447801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55402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47964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0037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811049"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78014"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554020"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478014"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804701"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554020"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1700161" y="5045510"/>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1700161" y="5338981"/>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700161" y="4458571"/>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700161" y="4752039"/>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700161" y="3872639"/>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700161" y="4165098"/>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700161" y="3286711"/>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700161" y="2699770"/>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700161" y="2399653"/>
            <a:ext cx="2779480" cy="293471"/>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700161" y="2106182"/>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653249"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49"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49"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49"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49"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49"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49"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49"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22" name="Rectangle 21"/>
          <p:cNvSpPr/>
          <p:nvPr/>
        </p:nvSpPr>
        <p:spPr>
          <a:xfrm>
            <a:off x="4924812" y="474579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3" name="Rectangle 22"/>
          <p:cNvSpPr/>
          <p:nvPr/>
        </p:nvSpPr>
        <p:spPr>
          <a:xfrm>
            <a:off x="4924812" y="4452322"/>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4" name="Rectangle 23"/>
          <p:cNvSpPr/>
          <p:nvPr/>
        </p:nvSpPr>
        <p:spPr>
          <a:xfrm>
            <a:off x="4924812" y="415885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5" name="Rectangle 24"/>
          <p:cNvSpPr/>
          <p:nvPr/>
        </p:nvSpPr>
        <p:spPr>
          <a:xfrm>
            <a:off x="4924812" y="386538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6" name="Rectangle 25"/>
          <p:cNvSpPr/>
          <p:nvPr/>
        </p:nvSpPr>
        <p:spPr>
          <a:xfrm>
            <a:off x="4924812" y="357191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7" name="Rectangle 26"/>
          <p:cNvSpPr/>
          <p:nvPr/>
        </p:nvSpPr>
        <p:spPr>
          <a:xfrm>
            <a:off x="4924812" y="3278441"/>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SAU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8" name="Rectangle 27"/>
          <p:cNvSpPr/>
          <p:nvPr/>
        </p:nvSpPr>
        <p:spPr>
          <a:xfrm>
            <a:off x="4924812" y="2984970"/>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0" name="Rectangle 39"/>
          <p:cNvSpPr/>
          <p:nvPr/>
        </p:nvSpPr>
        <p:spPr>
          <a:xfrm>
            <a:off x="4924812" y="268790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SysTick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4924812" y="2394437"/>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SCB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8" name="Rectangle 47"/>
          <p:cNvSpPr/>
          <p:nvPr/>
        </p:nvSpPr>
        <p:spPr>
          <a:xfrm>
            <a:off x="4924812" y="210096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MPU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9" name="TextBox 48"/>
          <p:cNvSpPr txBox="1"/>
          <p:nvPr/>
        </p:nvSpPr>
        <p:spPr>
          <a:xfrm>
            <a:off x="1703444" y="1436723"/>
            <a:ext cx="6001294"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7" name="Straight Arrow Connector 6"/>
          <p:cNvCxnSpPr/>
          <p:nvPr/>
        </p:nvCxnSpPr>
        <p:spPr>
          <a:xfrm flipH="1">
            <a:off x="4479640"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811050" y="5401863"/>
            <a:ext cx="1999544"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en-US" sz="2000" b="0" i="0" u="none" strike="noStrike" kern="1200" cap="none" spc="0" normalizeH="0" baseline="0" noProof="0" dirty="0">
                <a:ln>
                  <a:noFill/>
                </a:ln>
                <a:solidFill>
                  <a:srgbClr val="00C473"/>
                </a:solidFill>
                <a:effectLst/>
                <a:uLnTx/>
                <a:uFillTx/>
                <a:latin typeface="Gill Sans MT"/>
                <a:ea typeface="+mn-ea"/>
                <a:cs typeface="+mn-cs"/>
              </a:rPr>
              <a:t>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Tree>
    <p:extLst>
      <p:ext uri="{BB962C8B-B14F-4D97-AF65-F5344CB8AC3E}">
        <p14:creationId xmlns:p14="http://schemas.microsoft.com/office/powerpoint/2010/main" val="761182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ARM_PPT_Template_2016_Public">
  <a:themeElements>
    <a:clrScheme name="Custom 10">
      <a:dk1>
        <a:srgbClr val="414444"/>
      </a:dk1>
      <a:lt1>
        <a:sysClr val="window" lastClr="FFFFFF"/>
      </a:lt1>
      <a:dk2>
        <a:srgbClr val="000000"/>
      </a:dk2>
      <a:lt2>
        <a:srgbClr val="FFFFFF"/>
      </a:lt2>
      <a:accent1>
        <a:srgbClr val="128CAB"/>
      </a:accent1>
      <a:accent2>
        <a:srgbClr val="00A960"/>
      </a:accent2>
      <a:accent3>
        <a:srgbClr val="00C3DC"/>
      </a:accent3>
      <a:accent4>
        <a:srgbClr val="765F97"/>
      </a:accent4>
      <a:accent5>
        <a:srgbClr val="CF364A"/>
      </a:accent5>
      <a:accent6>
        <a:srgbClr val="909393"/>
      </a:accent6>
      <a:hlink>
        <a:srgbClr val="128CAB"/>
      </a:hlink>
      <a:folHlink>
        <a:srgbClr val="009FC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cmpd="sng">
          <a:solidFill>
            <a:schemeClr val="accent1"/>
          </a:solidFill>
        </a:ln>
        <a:effectLst/>
      </a:spPr>
      <a:bodyPr rtlCol="0" anchor="t"/>
      <a:lstStyle>
        <a:defPPr>
          <a:defRPr sz="1400"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31750" cmpd="sng">
          <a:solidFill>
            <a:srgbClr val="128CAB"/>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err="1"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E6E82D6-7FB8-4D99-A7B6-3C5BB1D894B9}">
  <ds:schemaRefs>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9C777C69-0744-4BF3-8514-FB149EBD22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366</TotalTime>
  <Words>1216</Words>
  <Application>Microsoft Office PowerPoint</Application>
  <PresentationFormat>Custom</PresentationFormat>
  <Paragraphs>320</Paragraphs>
  <Slides>12</Slides>
  <Notes>6</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12</vt:i4>
      </vt:variant>
    </vt:vector>
  </HeadingPairs>
  <TitlesOfParts>
    <vt:vector size="24" baseType="lpstr">
      <vt:lpstr>MS PGothic</vt:lpstr>
      <vt:lpstr>Arial</vt:lpstr>
      <vt:lpstr>Calibri</vt:lpstr>
      <vt:lpstr>Courier New</vt:lpstr>
      <vt:lpstr>Gill Sans Light</vt:lpstr>
      <vt:lpstr>Gill Sans MT</vt:lpstr>
      <vt:lpstr>Karbon</vt:lpstr>
      <vt:lpstr>Verdana</vt:lpstr>
      <vt:lpstr>Wingdings</vt:lpstr>
      <vt:lpstr>Wingdings 2</vt:lpstr>
      <vt:lpstr>ARM PPT Template 2014 Confidential_SMALL FILE</vt:lpstr>
      <vt:lpstr>ARM_PPT_Template_2016_Public</vt:lpstr>
      <vt:lpstr>A Simplified ARMv8-M Use Case</vt:lpstr>
      <vt:lpstr>ARMv8M Programmers Model – Memory Map</vt:lpstr>
      <vt:lpstr>ARMv8M Programmers Model – Memory Map</vt:lpstr>
      <vt:lpstr>ARMv8M Programmers Model – Register</vt:lpstr>
      <vt:lpstr>CMSIS-CORE for Secure Mode Projects</vt:lpstr>
      <vt:lpstr>ARMv8-M CMSIS-RTOS Scheduler – Concept</vt:lpstr>
      <vt:lpstr>PowerPoint Presentation</vt:lpstr>
      <vt:lpstr>PowerPoint Presentation</vt:lpstr>
      <vt:lpstr>PowerPoint Presentation</vt:lpstr>
      <vt:lpstr>ARMv8M Programmers Model – Register</vt:lpstr>
      <vt:lpstr>PowerPoint Presentation</vt:lpstr>
      <vt:lpstr>PowerPoint Presentation</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Realtek ARMv8-M Lead Partner Meeting</dc:title>
  <dc:creator>Johannes Bauer</dc:creator>
  <cp:lastModifiedBy>Christopher Seidl</cp:lastModifiedBy>
  <cp:revision>34</cp:revision>
  <cp:lastPrinted>2015-10-09T12:37:50Z</cp:lastPrinted>
  <dcterms:created xsi:type="dcterms:W3CDTF">2015-10-09T09:43:16Z</dcterms:created>
  <dcterms:modified xsi:type="dcterms:W3CDTF">2017-05-08T14:08:54Z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